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70" r:id="rId3"/>
    <p:sldId id="268" r:id="rId4"/>
    <p:sldId id="26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DD046-60C6-4C7A-93E5-635C021EADCE}" type="datetimeFigureOut">
              <a:rPr lang="ru-RU" smtClean="0"/>
              <a:pPr/>
              <a:t>30.04.2016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6EA58-BE6F-4023-AC0D-761B2CD1D3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35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20098-5254-45C4-8EFC-70864582D4AE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C6DEB-FC6C-4D68-A1B1-324B67E2A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7185A-17F8-473A-B9A6-E3BA93FBCA9B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3A648-6396-41B6-8097-1FE77C0AA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0FA8-7FC1-4101-A396-1C9463DDCDB2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FEE40-7813-4CDF-B4DE-F30A38A67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9580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35179-4B39-49E8-8B30-341B0076F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DFC7-1FA9-46C6-9E76-D79F9FECF872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09D6-9B76-4B39-981F-2B9B6AB50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AA0E3-FB85-4FD0-BBCA-B36A434C3601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DEDD8-AAC8-4045-8F5B-B016D4B19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510BB-47F6-414A-B1F0-CD0DFD0A38A5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F4950-C888-4E48-BC1F-4DDE74EE6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5CAEB-7D6A-466C-9BC6-272CE25A0723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D6694-0B70-4075-B57F-418EE1700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EF81F-AC12-4120-AF5B-CED9F42B52FB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01535-F429-4FC7-941C-D2A41F2C2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F16E0-35FF-4AF4-B43B-8FC2F4D9EF59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3733-1EC4-4E12-9417-5B581DD8B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8238A-4E2F-462C-A1EC-DB0F5F4E06B3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CE2A1-59C7-4554-BB76-7103EE9E1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7004A-BD71-4CB3-A5A1-5D0AC3BE7A57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B2B9D-CB3C-44D1-8A5A-07BE94CE1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BEEEA1-1F24-4BC9-8714-0C5964F7603E}" type="datetimeFigureOut">
              <a:rPr lang="ru-RU"/>
              <a:pPr>
                <a:defRPr/>
              </a:pPr>
              <a:t>30.04.2016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514F56-102A-46EC-A34B-4C4DCDB0F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7" r:id="rId9"/>
    <p:sldLayoutId id="2147483685" r:id="rId10"/>
    <p:sldLayoutId id="2147483686" r:id="rId11"/>
    <p:sldLayoutId id="2147483688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12" Type="http://schemas.openxmlformats.org/officeDocument/2006/relationships/image" Target="../media/image14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 стоит суффикс?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928813"/>
            <a:ext cx="5286375" cy="4389437"/>
          </a:xfrm>
        </p:spPr>
        <p:txBody>
          <a:bodyPr>
            <a:normAutofit/>
          </a:bodyPr>
          <a:lstStyle/>
          <a:p>
            <a:pPr marL="1463040" lvl="4" indent="-210312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endParaRPr lang="ru-RU" sz="3600" dirty="0" smtClean="0"/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После корня он стоит,</a:t>
            </a:r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Перед окончанием.</a:t>
            </a:r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Его я если заменю,</a:t>
            </a:r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Другое слово получу.</a:t>
            </a:r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Обозначу уголком.</a:t>
            </a:r>
          </a:p>
          <a:p>
            <a:pPr lvl="4" indent="-1373188" fontAlgn="auto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Tx/>
              <a:buNone/>
              <a:defRPr/>
            </a:pPr>
            <a:r>
              <a:rPr lang="ru-RU" sz="3600" dirty="0" smtClean="0"/>
              <a:t>Называю суффиксом.</a:t>
            </a:r>
          </a:p>
        </p:txBody>
      </p:sp>
      <p:sp>
        <p:nvSpPr>
          <p:cNvPr id="5" name="Полилиния 4"/>
          <p:cNvSpPr/>
          <p:nvPr/>
        </p:nvSpPr>
        <p:spPr>
          <a:xfrm>
            <a:off x="5214938" y="4000500"/>
            <a:ext cx="1574800" cy="222250"/>
          </a:xfrm>
          <a:custGeom>
            <a:avLst/>
            <a:gdLst>
              <a:gd name="connsiteX0" fmla="*/ 0 w 1575352"/>
              <a:gd name="connsiteY0" fmla="*/ 180561 h 221974"/>
              <a:gd name="connsiteX1" fmla="*/ 815009 w 1575352"/>
              <a:gd name="connsiteY1" fmla="*/ 1657 h 221974"/>
              <a:gd name="connsiteX2" fmla="*/ 1461052 w 1575352"/>
              <a:gd name="connsiteY2" fmla="*/ 190500 h 221974"/>
              <a:gd name="connsiteX3" fmla="*/ 1500809 w 1575352"/>
              <a:gd name="connsiteY3" fmla="*/ 190500 h 2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5352" h="221974">
                <a:moveTo>
                  <a:pt x="0" y="180561"/>
                </a:moveTo>
                <a:cubicBezTo>
                  <a:pt x="285750" y="90280"/>
                  <a:pt x="571500" y="0"/>
                  <a:pt x="815009" y="1657"/>
                </a:cubicBezTo>
                <a:cubicBezTo>
                  <a:pt x="1058518" y="3314"/>
                  <a:pt x="1346752" y="159026"/>
                  <a:pt x="1461052" y="190500"/>
                </a:cubicBezTo>
                <a:cubicBezTo>
                  <a:pt x="1575352" y="221974"/>
                  <a:pt x="1538080" y="206237"/>
                  <a:pt x="1500809" y="190500"/>
                </a:cubicBezTo>
              </a:path>
            </a:pathLst>
          </a:custGeom>
          <a:ln w="762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>
            <a:stCxn id="5" idx="3"/>
          </p:cNvCxnSpPr>
          <p:nvPr/>
        </p:nvCxnSpPr>
        <p:spPr>
          <a:xfrm flipV="1">
            <a:off x="6715125" y="3741738"/>
            <a:ext cx="541338" cy="4492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7215188" y="3786188"/>
            <a:ext cx="428625" cy="4286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7715250" y="4214813"/>
            <a:ext cx="500063" cy="7143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4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Содержимое 3" descr="Image0007.JPG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lum bright="-20000" contrast="30000"/>
          </a:blip>
          <a:srcRect/>
          <a:stretch>
            <a:fillRect/>
          </a:stretch>
        </p:blipFill>
        <p:spPr>
          <a:xfrm>
            <a:off x="1187624" y="1196752"/>
            <a:ext cx="7035800" cy="4000500"/>
          </a:xfr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10" advClick="0" advTm="3000">
        <p15:prstTrans prst="origami"/>
      </p:transition>
    </mc:Choice>
    <mc:Fallback xmlns="">
      <p:transition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Группа 7"/>
          <p:cNvGrpSpPr>
            <a:grpSpLocks/>
          </p:cNvGrpSpPr>
          <p:nvPr/>
        </p:nvGrpSpPr>
        <p:grpSpPr bwMode="auto">
          <a:xfrm>
            <a:off x="0" y="-70628"/>
            <a:ext cx="9144000" cy="6892925"/>
            <a:chOff x="0" y="-70628"/>
            <a:chExt cx="9144000" cy="6892925"/>
          </a:xfrm>
        </p:grpSpPr>
        <p:grpSp>
          <p:nvGrpSpPr>
            <p:cNvPr id="12292" name="Группа 5"/>
            <p:cNvGrpSpPr>
              <a:grpSpLocks/>
            </p:cNvGrpSpPr>
            <p:nvPr/>
          </p:nvGrpSpPr>
          <p:grpSpPr bwMode="auto">
            <a:xfrm>
              <a:off x="0" y="-70628"/>
              <a:ext cx="9144000" cy="6892925"/>
              <a:chOff x="0" y="-70628"/>
              <a:chExt cx="9144000" cy="6892925"/>
            </a:xfrm>
          </p:grpSpPr>
          <p:pic>
            <p:nvPicPr>
              <p:cNvPr id="12294" name="Picture 2" descr="Картинка 48 из 28236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-70628"/>
                <a:ext cx="9144000" cy="68929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295" name="Рисунок 4" descr="Рисунок бабочки 50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593423">
                <a:off x="1139626" y="3360529"/>
                <a:ext cx="2105266" cy="2553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2293" name="Прямоугольник 6"/>
            <p:cNvSpPr>
              <a:spLocks noChangeArrowheads="1"/>
            </p:cNvSpPr>
            <p:nvPr/>
          </p:nvSpPr>
          <p:spPr bwMode="auto">
            <a:xfrm>
              <a:off x="1453982" y="116632"/>
              <a:ext cx="6587060" cy="1908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5400" b="1" dirty="0">
                  <a:solidFill>
                    <a:srgbClr val="FF0000"/>
                  </a:solidFill>
                  <a:latin typeface="Comic Sans MS" pitchFamily="66" charset="0"/>
                </a:rPr>
                <a:t>Н</a:t>
              </a:r>
              <a:r>
                <a:rPr lang="ru-RU" sz="5400" b="1" dirty="0" smtClean="0">
                  <a:solidFill>
                    <a:srgbClr val="FF0000"/>
                  </a:solidFill>
                  <a:latin typeface="Comic Sans MS" pitchFamily="66" charset="0"/>
                </a:rPr>
                <a:t>айди бабочку.</a:t>
              </a:r>
              <a:endParaRPr lang="ru-RU" sz="5400" b="1" dirty="0">
                <a:solidFill>
                  <a:srgbClr val="FF0000"/>
                </a:solidFill>
                <a:latin typeface="Comic Sans MS" pitchFamily="66" charset="0"/>
              </a:endParaRPr>
            </a:p>
            <a:p>
              <a:pPr algn="ctr"/>
              <a:r>
                <a:rPr lang="ru-RU" sz="3200" b="1" dirty="0" smtClean="0">
                  <a:solidFill>
                    <a:schemeClr val="bg1"/>
                  </a:solidFill>
                  <a:latin typeface="Comic Sans MS" pitchFamily="66" charset="0"/>
                </a:rPr>
                <a:t>Выбирай цветы с правильным </a:t>
              </a:r>
            </a:p>
            <a:p>
              <a:pPr algn="ctr"/>
              <a:r>
                <a:rPr lang="ru-RU" sz="3200" b="1" dirty="0" smtClean="0">
                  <a:solidFill>
                    <a:schemeClr val="bg1"/>
                  </a:solidFill>
                  <a:latin typeface="Comic Sans MS" pitchFamily="66" charset="0"/>
                </a:rPr>
                <a:t>написанием суффикса - ИК.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0">
        <p15:prstTrans prst="airplane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http://www.ay-forum.net/files/__oe_119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2" descr="Картинка 190 из 2573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5334000"/>
            <a:ext cx="1292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2" descr="Картинка 190 из 2573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5029200"/>
            <a:ext cx="1292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2" descr="Картинка 190 из 2573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534405">
            <a:off x="6692106" y="2942432"/>
            <a:ext cx="12938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2" descr="Картинка 190 из 2573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371600"/>
            <a:ext cx="1292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 descr="Картинка 190 из 2573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990175">
            <a:off x="5018087" y="436563"/>
            <a:ext cx="1292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6" descr="http://dic.academic.ru/pictures/bse/jpg/0231405838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 rot="1725044">
            <a:off x="252227" y="3543300"/>
            <a:ext cx="1768846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2" descr="Картинка 141 из 68655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 rot="2040209">
            <a:off x="2800350" y="954937"/>
            <a:ext cx="1971675" cy="13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10" descr="Картинка 21 из 68655"/>
          <p:cNvPicPr>
            <a:picLocks noChangeAspect="1" noChangeArrowheads="1"/>
          </p:cNvPicPr>
          <p:nvPr/>
        </p:nvPicPr>
        <p:blipFill>
          <a:blip r:embed="rId7" cstate="email"/>
          <a:stretch>
            <a:fillRect/>
          </a:stretch>
        </p:blipFill>
        <p:spPr bwMode="auto">
          <a:xfrm rot="-1366100">
            <a:off x="7198295" y="903288"/>
            <a:ext cx="1287909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12" descr="Картинка 66 из 68655"/>
          <p:cNvPicPr>
            <a:picLocks noChangeAspect="1" noChangeArrowheads="1"/>
          </p:cNvPicPr>
          <p:nvPr/>
        </p:nvPicPr>
        <p:blipFill>
          <a:blip r:embed="rId8" cstate="email"/>
          <a:stretch>
            <a:fillRect/>
          </a:stretch>
        </p:blipFill>
        <p:spPr bwMode="auto">
          <a:xfrm rot="2679503">
            <a:off x="2479675" y="4764083"/>
            <a:ext cx="1598613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 descr="Картинка 7 из 68655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590012">
            <a:off x="7153275" y="4867275"/>
            <a:ext cx="1700213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14" descr="Картинка 90 из 68655"/>
          <p:cNvPicPr>
            <a:picLocks noChangeAspect="1" noChangeArrowheads="1"/>
          </p:cNvPicPr>
          <p:nvPr/>
        </p:nvPicPr>
        <p:blipFill>
          <a:blip r:embed="rId10" cstate="email"/>
          <a:stretch>
            <a:fillRect/>
          </a:stretch>
        </p:blipFill>
        <p:spPr bwMode="auto">
          <a:xfrm rot="-1089584">
            <a:off x="4111625" y="2771180"/>
            <a:ext cx="1700213" cy="1180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6" descr="Картинка 7 из 68655"/>
          <p:cNvPicPr>
            <a:picLocks noChangeAspect="1" noChangeArrowheads="1"/>
          </p:cNvPicPr>
          <p:nvPr/>
        </p:nvPicPr>
        <p:blipFill>
          <a:blip r:embed="rId11" cstate="email"/>
          <a:stretch>
            <a:fillRect/>
          </a:stretch>
        </p:blipFill>
        <p:spPr bwMode="auto">
          <a:xfrm rot="608161">
            <a:off x="2090738" y="2779866"/>
            <a:ext cx="1468437" cy="1082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27"/>
          <p:cNvGrpSpPr>
            <a:grpSpLocks/>
          </p:cNvGrpSpPr>
          <p:nvPr/>
        </p:nvGrpSpPr>
        <p:grpSpPr bwMode="auto">
          <a:xfrm>
            <a:off x="6904052" y="571480"/>
            <a:ext cx="1949450" cy="1962150"/>
            <a:chOff x="1327150" y="-290538"/>
            <a:chExt cx="1949450" cy="1962150"/>
          </a:xfrm>
        </p:grpSpPr>
        <p:pic>
          <p:nvPicPr>
            <p:cNvPr id="13367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27150" y="-290538"/>
              <a:ext cx="1949450" cy="196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8" name="Прямоугольник 15"/>
            <p:cNvSpPr>
              <a:spLocks noChangeArrowheads="1"/>
            </p:cNvSpPr>
            <p:nvPr/>
          </p:nvSpPr>
          <p:spPr bwMode="auto">
            <a:xfrm>
              <a:off x="1495428" y="352404"/>
              <a:ext cx="172354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omic Sans MS" pitchFamily="66" charset="0"/>
                </a:rPr>
                <a:t>прутик</a:t>
              </a:r>
            </a:p>
          </p:txBody>
        </p:sp>
      </p:grpSp>
      <p:grpSp>
        <p:nvGrpSpPr>
          <p:cNvPr id="3" name="Группа 29"/>
          <p:cNvGrpSpPr>
            <a:grpSpLocks/>
          </p:cNvGrpSpPr>
          <p:nvPr/>
        </p:nvGrpSpPr>
        <p:grpSpPr bwMode="auto">
          <a:xfrm>
            <a:off x="228600" y="838200"/>
            <a:ext cx="2290763" cy="2268538"/>
            <a:chOff x="5410200" y="531414"/>
            <a:chExt cx="2290268" cy="2268936"/>
          </a:xfrm>
        </p:grpSpPr>
        <p:pic>
          <p:nvPicPr>
            <p:cNvPr id="13365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10200" y="531414"/>
              <a:ext cx="2254250" cy="22689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6" name="Прямоугольник 16"/>
            <p:cNvSpPr>
              <a:spLocks noChangeArrowheads="1"/>
            </p:cNvSpPr>
            <p:nvPr/>
          </p:nvSpPr>
          <p:spPr bwMode="auto">
            <a:xfrm>
              <a:off x="5486400" y="1295400"/>
              <a:ext cx="2214068" cy="646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кораблек</a:t>
              </a:r>
            </a:p>
          </p:txBody>
        </p:sp>
      </p:grpSp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142844" y="3429000"/>
            <a:ext cx="1949450" cy="1828800"/>
            <a:chOff x="381000" y="2667000"/>
            <a:chExt cx="1949450" cy="2047461"/>
          </a:xfrm>
        </p:grpSpPr>
        <p:pic>
          <p:nvPicPr>
            <p:cNvPr id="13363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2667000"/>
              <a:ext cx="1949450" cy="2047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4" name="Прямоугольник 17"/>
            <p:cNvSpPr>
              <a:spLocks noChangeArrowheads="1"/>
            </p:cNvSpPr>
            <p:nvPr/>
          </p:nvSpPr>
          <p:spPr bwMode="auto">
            <a:xfrm>
              <a:off x="533400" y="3276600"/>
              <a:ext cx="1669047" cy="723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братик</a:t>
              </a:r>
            </a:p>
          </p:txBody>
        </p:sp>
      </p:grpSp>
      <p:grpSp>
        <p:nvGrpSpPr>
          <p:cNvPr id="5" name="Группа 28"/>
          <p:cNvGrpSpPr>
            <a:grpSpLocks/>
          </p:cNvGrpSpPr>
          <p:nvPr/>
        </p:nvGrpSpPr>
        <p:grpSpPr bwMode="auto">
          <a:xfrm>
            <a:off x="2786051" y="857232"/>
            <a:ext cx="1823782" cy="1763713"/>
            <a:chOff x="4186246" y="1238380"/>
            <a:chExt cx="1823783" cy="1764017"/>
          </a:xfrm>
        </p:grpSpPr>
        <p:pic>
          <p:nvPicPr>
            <p:cNvPr id="13361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186246" y="1238380"/>
              <a:ext cx="1752600" cy="17640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2" name="Прямоугольник 18"/>
            <p:cNvSpPr>
              <a:spLocks noChangeArrowheads="1"/>
            </p:cNvSpPr>
            <p:nvPr/>
          </p:nvSpPr>
          <p:spPr bwMode="auto">
            <a:xfrm>
              <a:off x="4257684" y="1738532"/>
              <a:ext cx="1752345" cy="646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omic Sans MS" pitchFamily="66" charset="0"/>
                </a:rPr>
                <a:t>листик</a:t>
              </a:r>
            </a:p>
          </p:txBody>
        </p:sp>
      </p:grpSp>
      <p:grpSp>
        <p:nvGrpSpPr>
          <p:cNvPr id="6" name="Группа 35"/>
          <p:cNvGrpSpPr>
            <a:grpSpLocks/>
          </p:cNvGrpSpPr>
          <p:nvPr/>
        </p:nvGrpSpPr>
        <p:grpSpPr bwMode="auto">
          <a:xfrm>
            <a:off x="3929058" y="2571744"/>
            <a:ext cx="1949450" cy="1962150"/>
            <a:chOff x="1828800" y="4114800"/>
            <a:chExt cx="1949450" cy="1962150"/>
          </a:xfrm>
        </p:grpSpPr>
        <p:pic>
          <p:nvPicPr>
            <p:cNvPr id="13359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28800" y="4114800"/>
              <a:ext cx="1949450" cy="196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60" name="Прямоугольник 20"/>
            <p:cNvSpPr>
              <a:spLocks noChangeArrowheads="1"/>
            </p:cNvSpPr>
            <p:nvPr/>
          </p:nvSpPr>
          <p:spPr bwMode="auto">
            <a:xfrm>
              <a:off x="2133600" y="4724400"/>
              <a:ext cx="142378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omic Sans MS" pitchFamily="66" charset="0"/>
                </a:rPr>
                <a:t>котик</a:t>
              </a:r>
            </a:p>
          </p:txBody>
        </p:sp>
      </p:grpSp>
      <p:grpSp>
        <p:nvGrpSpPr>
          <p:cNvPr id="7" name="Группа 30"/>
          <p:cNvGrpSpPr>
            <a:grpSpLocks/>
          </p:cNvGrpSpPr>
          <p:nvPr/>
        </p:nvGrpSpPr>
        <p:grpSpPr bwMode="auto">
          <a:xfrm>
            <a:off x="2214546" y="4357694"/>
            <a:ext cx="1949450" cy="1962150"/>
            <a:chOff x="6477000" y="3200400"/>
            <a:chExt cx="1949450" cy="1962150"/>
          </a:xfrm>
        </p:grpSpPr>
        <p:pic>
          <p:nvPicPr>
            <p:cNvPr id="13357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77000" y="3200400"/>
              <a:ext cx="1949450" cy="196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8" name="Прямоугольник 22"/>
            <p:cNvSpPr>
              <a:spLocks noChangeArrowheads="1"/>
            </p:cNvSpPr>
            <p:nvPr/>
          </p:nvSpPr>
          <p:spPr bwMode="auto">
            <a:xfrm>
              <a:off x="6858000" y="3886200"/>
              <a:ext cx="147348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omic Sans MS" pitchFamily="66" charset="0"/>
                </a:rPr>
                <a:t>носик</a:t>
              </a:r>
            </a:p>
          </p:txBody>
        </p:sp>
      </p:grpSp>
      <p:grpSp>
        <p:nvGrpSpPr>
          <p:cNvPr id="8" name="Группа 32"/>
          <p:cNvGrpSpPr>
            <a:grpSpLocks/>
          </p:cNvGrpSpPr>
          <p:nvPr/>
        </p:nvGrpSpPr>
        <p:grpSpPr bwMode="auto">
          <a:xfrm>
            <a:off x="6000760" y="2500306"/>
            <a:ext cx="2209800" cy="2224088"/>
            <a:chOff x="3200400" y="4233754"/>
            <a:chExt cx="2209800" cy="2224196"/>
          </a:xfrm>
        </p:grpSpPr>
        <p:pic>
          <p:nvPicPr>
            <p:cNvPr id="13355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00400" y="4233754"/>
              <a:ext cx="2209800" cy="2224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6" name="Прямоугольник 23"/>
            <p:cNvSpPr>
              <a:spLocks noChangeArrowheads="1"/>
            </p:cNvSpPr>
            <p:nvPr/>
          </p:nvSpPr>
          <p:spPr bwMode="auto">
            <a:xfrm>
              <a:off x="3429000" y="5029200"/>
              <a:ext cx="1491406" cy="646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мячек</a:t>
              </a:r>
            </a:p>
          </p:txBody>
        </p:sp>
      </p:grpSp>
      <p:grpSp>
        <p:nvGrpSpPr>
          <p:cNvPr id="9" name="Группа 31"/>
          <p:cNvGrpSpPr>
            <a:grpSpLocks/>
          </p:cNvGrpSpPr>
          <p:nvPr/>
        </p:nvGrpSpPr>
        <p:grpSpPr bwMode="auto">
          <a:xfrm>
            <a:off x="6858000" y="4572000"/>
            <a:ext cx="2135188" cy="1962150"/>
            <a:chOff x="5105400" y="4572000"/>
            <a:chExt cx="2135635" cy="1962150"/>
          </a:xfrm>
        </p:grpSpPr>
        <p:pic>
          <p:nvPicPr>
            <p:cNvPr id="13353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05400" y="4572000"/>
              <a:ext cx="1949450" cy="196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4" name="Прямоугольник 24"/>
            <p:cNvSpPr>
              <a:spLocks noChangeArrowheads="1"/>
            </p:cNvSpPr>
            <p:nvPr/>
          </p:nvSpPr>
          <p:spPr bwMode="auto">
            <a:xfrm>
              <a:off x="5257800" y="5257800"/>
              <a:ext cx="198323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песочек</a:t>
              </a:r>
            </a:p>
          </p:txBody>
        </p:sp>
      </p:grpSp>
      <p:grpSp>
        <p:nvGrpSpPr>
          <p:cNvPr id="10" name="Группа 33"/>
          <p:cNvGrpSpPr>
            <a:grpSpLocks/>
          </p:cNvGrpSpPr>
          <p:nvPr/>
        </p:nvGrpSpPr>
        <p:grpSpPr bwMode="auto">
          <a:xfrm>
            <a:off x="4648200" y="304800"/>
            <a:ext cx="1949450" cy="1962150"/>
            <a:chOff x="1066800" y="4495800"/>
            <a:chExt cx="1949450" cy="1962150"/>
          </a:xfrm>
        </p:grpSpPr>
        <p:pic>
          <p:nvPicPr>
            <p:cNvPr id="13351" name="Picture 6" descr="Картинка 508 из 282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8E6CE"/>
                </a:clrFrom>
                <a:clrTo>
                  <a:srgbClr val="F8E6C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66800" y="4495800"/>
              <a:ext cx="1949450" cy="196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2" name="Прямоугольник 25"/>
            <p:cNvSpPr>
              <a:spLocks noChangeArrowheads="1"/>
            </p:cNvSpPr>
            <p:nvPr/>
          </p:nvSpPr>
          <p:spPr bwMode="auto">
            <a:xfrm>
              <a:off x="1371600" y="5181600"/>
              <a:ext cx="162256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зонтек</a:t>
              </a:r>
            </a:p>
          </p:txBody>
        </p:sp>
      </p:grpSp>
      <p:grpSp>
        <p:nvGrpSpPr>
          <p:cNvPr id="11" name="Группа 39"/>
          <p:cNvGrpSpPr>
            <a:grpSpLocks/>
          </p:cNvGrpSpPr>
          <p:nvPr/>
        </p:nvGrpSpPr>
        <p:grpSpPr bwMode="auto">
          <a:xfrm>
            <a:off x="4419600" y="4648200"/>
            <a:ext cx="1947863" cy="1962150"/>
            <a:chOff x="6553200" y="1905000"/>
            <a:chExt cx="1949450" cy="1962150"/>
          </a:xfrm>
        </p:grpSpPr>
        <p:grpSp>
          <p:nvGrpSpPr>
            <p:cNvPr id="13347" name="Группа 36"/>
            <p:cNvGrpSpPr>
              <a:grpSpLocks/>
            </p:cNvGrpSpPr>
            <p:nvPr/>
          </p:nvGrpSpPr>
          <p:grpSpPr bwMode="auto">
            <a:xfrm>
              <a:off x="6553200" y="1905000"/>
              <a:ext cx="1949450" cy="1962150"/>
              <a:chOff x="4495800" y="2362200"/>
              <a:chExt cx="1949450" cy="1962150"/>
            </a:xfrm>
          </p:grpSpPr>
          <p:pic>
            <p:nvPicPr>
              <p:cNvPr id="13349" name="Picture 6" descr="Картинка 508 из 28236"/>
              <p:cNvPicPr>
                <a:picLocks noChangeAspect="1" noChangeArrowheads="1"/>
              </p:cNvPicPr>
              <p:nvPr/>
            </p:nvPicPr>
            <p:blipFill>
              <a:blip r:embed="rId12" cstate="print">
                <a:clrChange>
                  <a:clrFrom>
                    <a:srgbClr val="F8E6CE"/>
                  </a:clrFrom>
                  <a:clrTo>
                    <a:srgbClr val="F8E6CE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495800" y="2362200"/>
                <a:ext cx="1949450" cy="1962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350" name="Прямоугольник 21"/>
              <p:cNvSpPr>
                <a:spLocks noChangeArrowheads="1"/>
              </p:cNvSpPr>
              <p:nvPr/>
            </p:nvSpPr>
            <p:spPr bwMode="auto">
              <a:xfrm>
                <a:off x="4648200" y="2971800"/>
                <a:ext cx="184731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ru-RU" sz="3600" b="1">
                  <a:solidFill>
                    <a:srgbClr val="002060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13348" name="Прямоугольник 38"/>
            <p:cNvSpPr>
              <a:spLocks noChangeArrowheads="1"/>
            </p:cNvSpPr>
            <p:nvPr/>
          </p:nvSpPr>
          <p:spPr bwMode="auto">
            <a:xfrm>
              <a:off x="6705599" y="2590800"/>
              <a:ext cx="164609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бантек</a:t>
              </a:r>
            </a:p>
          </p:txBody>
        </p:sp>
      </p:grpSp>
      <p:grpSp>
        <p:nvGrpSpPr>
          <p:cNvPr id="13" name="Группа 39"/>
          <p:cNvGrpSpPr>
            <a:grpSpLocks/>
          </p:cNvGrpSpPr>
          <p:nvPr/>
        </p:nvGrpSpPr>
        <p:grpSpPr bwMode="auto">
          <a:xfrm>
            <a:off x="1928795" y="2643182"/>
            <a:ext cx="1681402" cy="1447800"/>
            <a:chOff x="7065908" y="357182"/>
            <a:chExt cx="1681874" cy="1447800"/>
          </a:xfrm>
        </p:grpSpPr>
        <p:grpSp>
          <p:nvGrpSpPr>
            <p:cNvPr id="13343" name="Группа 42"/>
            <p:cNvGrpSpPr>
              <a:grpSpLocks/>
            </p:cNvGrpSpPr>
            <p:nvPr/>
          </p:nvGrpSpPr>
          <p:grpSpPr bwMode="auto">
            <a:xfrm>
              <a:off x="7137367" y="357182"/>
              <a:ext cx="1610415" cy="1447800"/>
              <a:chOff x="5048217" y="4929182"/>
              <a:chExt cx="1610415" cy="1447800"/>
            </a:xfrm>
          </p:grpSpPr>
          <p:pic>
            <p:nvPicPr>
              <p:cNvPr id="13345" name="Picture 6" descr="Картинка 508 из 28236"/>
              <p:cNvPicPr>
                <a:picLocks noChangeAspect="1" noChangeArrowheads="1"/>
              </p:cNvPicPr>
              <p:nvPr/>
            </p:nvPicPr>
            <p:blipFill>
              <a:blip r:embed="rId12" cstate="print">
                <a:clrChange>
                  <a:clrFrom>
                    <a:srgbClr val="F8E6CE"/>
                  </a:clrFrom>
                  <a:clrTo>
                    <a:srgbClr val="F8E6CE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048217" y="4929182"/>
                <a:ext cx="1610415" cy="1447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346" name="Прямоугольник 44"/>
              <p:cNvSpPr>
                <a:spLocks noChangeArrowheads="1"/>
              </p:cNvSpPr>
              <p:nvPr/>
            </p:nvSpPr>
            <p:spPr bwMode="auto">
              <a:xfrm>
                <a:off x="5257800" y="5257800"/>
                <a:ext cx="18481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ru-RU" sz="3600" b="1">
                  <a:solidFill>
                    <a:srgbClr val="002060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13344" name="Прямоугольник 38"/>
            <p:cNvSpPr>
              <a:spLocks noChangeArrowheads="1"/>
            </p:cNvSpPr>
            <p:nvPr/>
          </p:nvSpPr>
          <p:spPr bwMode="auto">
            <a:xfrm>
              <a:off x="7065908" y="714372"/>
              <a:ext cx="159278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 dirty="0">
                  <a:solidFill>
                    <a:srgbClr val="002060"/>
                  </a:solidFill>
                  <a:latin typeface="Comic Sans MS" pitchFamily="66" charset="0"/>
                </a:rPr>
                <a:t>домик</a:t>
              </a:r>
            </a:p>
          </p:txBody>
        </p:sp>
      </p:grpSp>
      <p:grpSp>
        <p:nvGrpSpPr>
          <p:cNvPr id="15" name="Группа 41"/>
          <p:cNvGrpSpPr>
            <a:grpSpLocks/>
          </p:cNvGrpSpPr>
          <p:nvPr/>
        </p:nvGrpSpPr>
        <p:grpSpPr bwMode="auto">
          <a:xfrm>
            <a:off x="762000" y="5181600"/>
            <a:ext cx="1681163" cy="1447800"/>
            <a:chOff x="7194550" y="304800"/>
            <a:chExt cx="1681411" cy="1447800"/>
          </a:xfrm>
        </p:grpSpPr>
        <p:grpSp>
          <p:nvGrpSpPr>
            <p:cNvPr id="13339" name="Группа 42"/>
            <p:cNvGrpSpPr>
              <a:grpSpLocks/>
            </p:cNvGrpSpPr>
            <p:nvPr/>
          </p:nvGrpSpPr>
          <p:grpSpPr bwMode="auto">
            <a:xfrm>
              <a:off x="7194550" y="304800"/>
              <a:ext cx="1610415" cy="1447800"/>
              <a:chOff x="5105400" y="4876800"/>
              <a:chExt cx="1610415" cy="1447800"/>
            </a:xfrm>
          </p:grpSpPr>
          <p:pic>
            <p:nvPicPr>
              <p:cNvPr id="13341" name="Picture 6" descr="Картинка 508 из 28236"/>
              <p:cNvPicPr>
                <a:picLocks noChangeAspect="1" noChangeArrowheads="1"/>
              </p:cNvPicPr>
              <p:nvPr/>
            </p:nvPicPr>
            <p:blipFill>
              <a:blip r:embed="rId12" cstate="print">
                <a:clrChange>
                  <a:clrFrom>
                    <a:srgbClr val="F8E6CE"/>
                  </a:clrFrom>
                  <a:clrTo>
                    <a:srgbClr val="F8E6CE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105400" y="4876800"/>
                <a:ext cx="1610415" cy="1447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342" name="Прямоугольник 44"/>
              <p:cNvSpPr>
                <a:spLocks noChangeArrowheads="1"/>
              </p:cNvSpPr>
              <p:nvPr/>
            </p:nvSpPr>
            <p:spPr bwMode="auto">
              <a:xfrm>
                <a:off x="5257800" y="5257800"/>
                <a:ext cx="18481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ru-RU" sz="3600" b="1">
                  <a:solidFill>
                    <a:srgbClr val="002060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13340" name="Прямоугольник 43"/>
            <p:cNvSpPr>
              <a:spLocks noChangeArrowheads="1"/>
            </p:cNvSpPr>
            <p:nvPr/>
          </p:nvSpPr>
          <p:spPr bwMode="auto">
            <a:xfrm>
              <a:off x="7467600" y="685800"/>
              <a:ext cx="140836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002060"/>
                  </a:solidFill>
                  <a:latin typeface="Comic Sans MS" pitchFamily="66" charset="0"/>
                </a:rPr>
                <a:t>ротек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44444E-6 3.7037E-6 L 0.18889 -0.3636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7 1.11111E-6 L -0.33733 -0.22222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0" y="-1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8.33333E-7 -4.44444E-6 L 0.5974 -0.10694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4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05556E-6 1.11111E-6 L -0.78732 -0.38889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7 5.55112E-17 L -0.35 -0.07778 " pathEditMode="relative" ptsTypes="AA">
                                      <p:cBhvr>
                                        <p:cTn id="16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635</TotalTime>
  <Words>51</Words>
  <Application>Microsoft Office PowerPoint</Application>
  <PresentationFormat>Экран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Comic Sans MS</vt:lpstr>
      <vt:lpstr>Constantia</vt:lpstr>
      <vt:lpstr>Wingdings 2</vt:lpstr>
      <vt:lpstr>Поток</vt:lpstr>
      <vt:lpstr>Где стоит суффикс?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Учитель</cp:lastModifiedBy>
  <cp:revision>58</cp:revision>
  <dcterms:created xsi:type="dcterms:W3CDTF">2009-11-11T12:16:44Z</dcterms:created>
  <dcterms:modified xsi:type="dcterms:W3CDTF">2016-04-30T13:00:27Z</dcterms:modified>
</cp:coreProperties>
</file>