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10"/>
  </p:notesMasterIdLst>
  <p:sldIdLst>
    <p:sldId id="273" r:id="rId2"/>
    <p:sldId id="259" r:id="rId3"/>
    <p:sldId id="266" r:id="rId4"/>
    <p:sldId id="263" r:id="rId5"/>
    <p:sldId id="267" r:id="rId6"/>
    <p:sldId id="264" r:id="rId7"/>
    <p:sldId id="275" r:id="rId8"/>
    <p:sldId id="27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61408"/>
    <a:srgbClr val="267E33"/>
    <a:srgbClr val="1505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15-04-11T01:05:08.128"/>
    </inkml:context>
    <inkml:brush xml:id="br0">
      <inkml:brushProperty name="width" value="0.15875" units="cm"/>
      <inkml:brushProperty name="height" value="0.15875" units="cm"/>
      <inkml:brushProperty name="color" value="#003300"/>
      <inkml:brushProperty name="fitToCurve" value="1"/>
    </inkml:brush>
  </inkml:definitions>
  <inkml:trace contextRef="#ctx0" brushRef="#br0">312 0,'0'0,"0"0,0 0,-35 0,35 35,-35-35,35 0,-34 0,34 34,0-34,-35 0,35 35,0-35,-35 0,35 35,0-35,0 34,0-34,-34 0,34 35,-35-35,35 0,0 0,-35 0,35 35,0-1,0-34,0 0,-34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15-04-11T01:05:15.802"/>
    </inkml:context>
    <inkml:brush xml:id="br0">
      <inkml:brushProperty name="width" value="0.15875" units="cm"/>
      <inkml:brushProperty name="height" value="0.15875" units="cm"/>
      <inkml:brushProperty name="color" value="#003300"/>
      <inkml:brushProperty name="fitToCurve" value="1"/>
    </inkml:brush>
  </inkml:definitions>
  <inkml:trace contextRef="#ctx0" brushRef="#br0">206 0,'0'0,"0"0,0 0,0 35,0-35,0 0,0 35,0-35,0 35,-33-35,33 0,0 34,0 1,-34-35,34 0,0 35,-34-35,34 0,0 35,0-35,0 35,0-35,-34 0,34 34,0-34,0 0,-34 0,34 35,0-35,-33 0,33 35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15-04-11T01:05:04.868"/>
    </inkml:context>
    <inkml:brush xml:id="br0">
      <inkml:brushProperty name="width" value="0.15875" units="cm"/>
      <inkml:brushProperty name="height" value="0.15875" units="cm"/>
      <inkml:brushProperty name="color" value="#003300"/>
      <inkml:brushProperty name="fitToCurve" value="1"/>
    </inkml:brush>
  </inkml:definitions>
  <inkml:trace contextRef="#ctx0" brushRef="#br0">281 0,'0'0,"0"0,0 0,0 0,0 0,0 0,0 0,0 35,0-1,0-34,0 0,0 0,-35 0,35 35,0-35,-35 0,35 35,0-35,0 0,0 35,-35-35,35 35,0-35,0 0,-36 0,36 35,0-35,0 0,-35 0,35 35,0 0,-35-35,35 0,0 34,0-34,0 0,-35 0,35 35,0-35,0 0,0 35,-35-35,35 35,0-35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15-04-11T01:05:10.640"/>
    </inkml:context>
    <inkml:brush xml:id="br0">
      <inkml:brushProperty name="width" value="0.15875" units="cm"/>
      <inkml:brushProperty name="height" value="0.15875" units="cm"/>
      <inkml:brushProperty name="color" value="#003300"/>
      <inkml:brushProperty name="fitToCurve" value="1"/>
    </inkml:brush>
  </inkml:definitions>
  <inkml:trace contextRef="#ctx0" brushRef="#br0">383 0,'0'0,"0"0,0 0,0 0,0 35,0-35,0 0,0 35,-34-35,34 34,0-34,0 0,0 35,-35-35,35 0,0 34,0 1,-34-35,34 0,0 0,0 35,-35-35,35 0,0 0,0 34,0-34,-34 0,34 35,-34-35,34 34,0-34,0 0,-35 0,35 35,0-35,-34 34,34-34,0 35,-35-35,1 0,34 35,0-35,0 0,-35 0,35 34,0-34,0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15-04-11T01:05:13.022"/>
    </inkml:context>
    <inkml:brush xml:id="br0">
      <inkml:brushProperty name="width" value="0.15875" units="cm"/>
      <inkml:brushProperty name="height" value="0.15875" units="cm"/>
      <inkml:brushProperty name="color" value="#003300"/>
      <inkml:brushProperty name="fitToCurve" value="1"/>
    </inkml:brush>
  </inkml:definitions>
  <inkml:trace contextRef="#ctx0" brushRef="#br0">348 0,'0'0,"0"0,0 0,0 35,0-35,0 0,-35 0,35 35,0-35,0 0,-35 0,35 35,0-35,0 35,-35-35,35 0,0 34,0-34,-35 0,35 35,-34-35,34 0,0 0,0 35,-35-35,35 35,0-35,0 0,-35 0,35 34,-35-34,35 0,0 0,0 35,-35-35,35 35,0-35,0 0,0 35,-34-35,34 0,0 35,0-35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15-04-11T01:05:19.302"/>
    </inkml:context>
    <inkml:brush xml:id="br0">
      <inkml:brushProperty name="width" value="0.15875" units="cm"/>
      <inkml:brushProperty name="height" value="0.15875" units="cm"/>
      <inkml:brushProperty name="color" value="#003300"/>
      <inkml:brushProperty name="fitToCurve" value="1"/>
    </inkml:brush>
  </inkml:definitions>
  <inkml:trace contextRef="#ctx0" brushRef="#br0">281 0,'0'0,"0"0,0 35,-35-35,35 0,0 35,0-35,0 0,-35 0,35 35,0-35,0 0,0 34,-35-34,35 35,0-35,0 35,0-35,0 0,-35 0,35 35,0 0,-36-35,36 0,0 0,0 35,0-35,-35 0,35 35,0-35,0 0,0 35,-35-35,35 34,0-34,-35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6A8A9-4E46-4F3A-B9FC-E7710F505EAA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85978-B47E-412B-8309-E06390239E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221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C59877-13A2-4824-8477-D1AF92A14D7E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086A58-727D-42C7-89D8-280F785F386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" name="Rectangle 41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7920111" cy="98072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1" i="1" dirty="0" smtClean="0">
                <a:solidFill>
                  <a:schemeClr val="bg2">
                    <a:lumMod val="10000"/>
                  </a:schemeClr>
                </a:solidFill>
              </a:rPr>
              <a:t>Понаблюдаем как произносятся слова</a:t>
            </a:r>
          </a:p>
        </p:txBody>
      </p:sp>
      <p:sp>
        <p:nvSpPr>
          <p:cNvPr id="4138" name="Rectangle 42"/>
          <p:cNvSpPr>
            <a:spLocks noGrp="1" noChangeArrowheads="1"/>
          </p:cNvSpPr>
          <p:nvPr>
            <p:ph idx="1"/>
          </p:nvPr>
        </p:nvSpPr>
        <p:spPr>
          <a:xfrm>
            <a:off x="611560" y="1412776"/>
            <a:ext cx="7200800" cy="3456384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ru-RU" dirty="0" smtClean="0"/>
              <a:t>Без ударения</a:t>
            </a: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ru-RU" dirty="0" smtClean="0">
                <a:solidFill>
                  <a:srgbClr val="FF0000"/>
                </a:solidFill>
                <a:latin typeface="Century Gothic"/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 Д </a:t>
            </a:r>
            <a:r>
              <a:rPr lang="ru-RU" dirty="0" smtClean="0"/>
              <a:t>А </a:t>
            </a:r>
            <a:r>
              <a:rPr lang="ru-RU" dirty="0" smtClean="0">
                <a:solidFill>
                  <a:srgbClr val="FF0000"/>
                </a:solidFill>
              </a:rPr>
              <a:t>М А </a:t>
            </a:r>
            <a:r>
              <a:rPr lang="ru-RU" dirty="0" smtClean="0">
                <a:solidFill>
                  <a:srgbClr val="FF0000"/>
                </a:solidFill>
                <a:latin typeface="Century Gothic"/>
              </a:rPr>
              <a:t>]                     [</a:t>
            </a:r>
            <a:r>
              <a:rPr lang="ru-RU" dirty="0" smtClean="0">
                <a:solidFill>
                  <a:srgbClr val="FF0000"/>
                </a:solidFill>
              </a:rPr>
              <a:t> С </a:t>
            </a:r>
            <a:r>
              <a:rPr lang="ru-RU" dirty="0" smtClean="0"/>
              <a:t>А </a:t>
            </a:r>
            <a:r>
              <a:rPr lang="ru-RU" dirty="0" smtClean="0">
                <a:solidFill>
                  <a:srgbClr val="FF0000"/>
                </a:solidFill>
              </a:rPr>
              <a:t>В А</a:t>
            </a:r>
            <a:r>
              <a:rPr lang="ru-RU" dirty="0" smtClean="0">
                <a:solidFill>
                  <a:srgbClr val="FF0000"/>
                </a:solidFill>
                <a:latin typeface="Century Gothic"/>
              </a:rPr>
              <a:t> ]</a:t>
            </a:r>
          </a:p>
          <a:p>
            <a:pPr>
              <a:defRPr/>
            </a:pPr>
            <a:endParaRPr lang="ru-RU" dirty="0" smtClean="0">
              <a:solidFill>
                <a:srgbClr val="FF0000"/>
              </a:solidFill>
              <a:latin typeface="Century Gothic"/>
            </a:endParaRPr>
          </a:p>
          <a:p>
            <a:pPr>
              <a:defRPr/>
            </a:pPr>
            <a:endParaRPr lang="ru-RU" dirty="0" smtClean="0">
              <a:solidFill>
                <a:srgbClr val="FF0000"/>
              </a:solidFill>
              <a:latin typeface="Century Gothic"/>
            </a:endParaRPr>
          </a:p>
          <a:p>
            <a:pPr>
              <a:defRPr/>
            </a:pPr>
            <a:endParaRPr lang="ru-RU" dirty="0" smtClean="0">
              <a:solidFill>
                <a:srgbClr val="FF0000"/>
              </a:solidFill>
              <a:latin typeface="Century Gothic"/>
            </a:endParaRPr>
          </a:p>
          <a:p>
            <a:pPr>
              <a:defRPr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Безударный гласный звук всегда слабый. </a:t>
            </a:r>
          </a:p>
          <a:p>
            <a:pPr>
              <a:defRPr/>
            </a:pPr>
            <a:endParaRPr lang="ru-RU" dirty="0" smtClean="0">
              <a:solidFill>
                <a:srgbClr val="FF0000"/>
              </a:solidFill>
              <a:latin typeface="Century Gothic"/>
            </a:endParaRPr>
          </a:p>
          <a:p>
            <a:pPr>
              <a:defRPr/>
            </a:pPr>
            <a:r>
              <a:rPr lang="ru-RU" dirty="0" smtClean="0"/>
              <a:t>Под ударением       </a:t>
            </a:r>
            <a:r>
              <a:rPr lang="ru-RU" dirty="0" smtClean="0">
                <a:solidFill>
                  <a:srgbClr val="FF0000"/>
                </a:solidFill>
              </a:rPr>
              <a:t>Д</a:t>
            </a:r>
            <a:r>
              <a:rPr lang="ru-RU" dirty="0" smtClean="0"/>
              <a:t>О</a:t>
            </a:r>
            <a:r>
              <a:rPr lang="ru-RU" dirty="0" smtClean="0">
                <a:solidFill>
                  <a:srgbClr val="FF0000"/>
                </a:solidFill>
              </a:rPr>
              <a:t>М,                 С</a:t>
            </a:r>
            <a:r>
              <a:rPr lang="ru-RU" dirty="0" smtClean="0"/>
              <a:t>О</a:t>
            </a:r>
            <a:r>
              <a:rPr lang="ru-RU" dirty="0" smtClean="0">
                <a:solidFill>
                  <a:srgbClr val="FF0000"/>
                </a:solidFill>
              </a:rPr>
              <a:t>ВЫ 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Ударный гласный звук всегда сильный.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258888" y="4868863"/>
            <a:ext cx="71469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400" b="1" i="1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Сильный всегда помогает слабому.</a:t>
            </a:r>
          </a:p>
          <a:p>
            <a:pPr algn="l"/>
            <a:r>
              <a:rPr lang="ru-RU" sz="2400" b="1" i="1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Ударные звуки можно назвать звуками в сильной </a:t>
            </a:r>
            <a:r>
              <a:rPr lang="ru-RU" sz="2400" b="1" i="1" u="non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позиции. </a:t>
            </a:r>
            <a:r>
              <a:rPr lang="ru-RU" sz="2400" b="1" i="1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Звук в сильной позиции помогает проверить звук в слабой </a:t>
            </a:r>
            <a:r>
              <a:rPr lang="ru-RU" sz="2400" b="1" i="1" u="non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позиции.</a:t>
            </a:r>
            <a:endParaRPr lang="ru-RU" sz="2400" b="1" i="1" u="non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536575" y="2322513"/>
            <a:ext cx="55483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3200" u="none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3200" i="1" u="none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7410" name="Picture 2" descr="&amp;pcy;&amp;rcy;&amp;ocy;&amp;dcy;&amp;acy;&amp;mcy; &amp;kcy;&amp;vcy;&amp;acy;&amp;rcy;&amp;tcy;&amp;icy;&amp;rcy;&amp;ucy; - &amp;Kcy;&amp;rcy;&amp;acy;&amp;scy;&amp;ncy;&amp;ocy;&amp;dcy;&amp;acy;&amp;r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772816"/>
            <a:ext cx="1728192" cy="1296144"/>
          </a:xfrm>
          <a:prstGeom prst="rect">
            <a:avLst/>
          </a:prstGeom>
          <a:noFill/>
        </p:spPr>
      </p:pic>
      <p:pic>
        <p:nvPicPr>
          <p:cNvPr id="17412" name="Picture 4" descr="&amp;Lcy;&amp;iecy;&amp;scy;&amp;ncy;&amp;ycy;&amp;iecy; &amp;pcy;&amp;tcy;&amp;icy;&amp;tscy;&amp;ycy; - &amp;Scy;&amp;kcy;&amp;acy;&amp;chcy;&amp;acy;&amp;tcy;&amp;softcy; &amp;pcy;&amp;rcy;&amp;iecy;&amp;zcy;&amp;iecy;&amp;ncy;&amp;tcy;&amp;acy;&amp;tscy;&amp;icy;&amp;yucy; &amp;dcy;&amp;lcy;&amp;yacy; &amp;dcy;&amp;iecy;&amp;tcy;&amp;iecy;&amp;jcy; - 18000 &amp;kcy;&amp;acy;&amp;rcy;&amp;tcy;&amp;icy;&amp;ncy;&amp;ocy;&amp;kcy; - 900 &amp;pcy;&amp;rcy;&amp;iecy;&amp;zcy;&amp;iecy;&amp;ncy;&amp;tcy;&amp;acy;&amp;tscy;&amp;icy;&amp;jcy; &amp;dcy;&amp;lcy;&amp;yacy; &amp;dcy;&amp;iecy;&amp;tcy;&amp;iecy;&amp;j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844824"/>
            <a:ext cx="918415" cy="151216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00"/>
                            </p:stCondLst>
                            <p:childTnLst>
                              <p:par>
                                <p:cTn id="2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750"/>
                            </p:stCondLst>
                            <p:childTnLst>
                              <p:par>
                                <p:cTn id="2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1472184"/>
          </a:xfrm>
        </p:spPr>
        <p:txBody>
          <a:bodyPr/>
          <a:lstStyle/>
          <a:p>
            <a:pPr algn="ctr"/>
            <a:r>
              <a:rPr lang="ru-RU" b="1" dirty="0" smtClean="0"/>
              <a:t>Прочти и запомни!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060848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rgbClr val="002060"/>
                </a:solidFill>
              </a:rPr>
              <a:t>Ты будь внимательным, мой друг:</a:t>
            </a:r>
          </a:p>
          <a:p>
            <a:pPr algn="ctr"/>
            <a:r>
              <a:rPr lang="ru-RU" sz="4000" b="1" i="1" dirty="0" smtClean="0">
                <a:solidFill>
                  <a:srgbClr val="002060"/>
                </a:solidFill>
              </a:rPr>
              <a:t>В словах есть безударный звук.</a:t>
            </a:r>
          </a:p>
          <a:p>
            <a:pPr algn="ctr"/>
            <a:r>
              <a:rPr lang="ru-RU" sz="4000" b="1" i="1" dirty="0" smtClean="0">
                <a:solidFill>
                  <a:srgbClr val="002060"/>
                </a:solidFill>
              </a:rPr>
              <a:t>Поставь его под ударенье,</a:t>
            </a:r>
          </a:p>
          <a:p>
            <a:pPr algn="ctr"/>
            <a:r>
              <a:rPr lang="ru-RU" sz="4000" b="1" i="1" dirty="0" smtClean="0">
                <a:solidFill>
                  <a:srgbClr val="002060"/>
                </a:solidFill>
              </a:rPr>
              <a:t>Потом пиши всё без сомненья</a:t>
            </a:r>
            <a:r>
              <a:rPr lang="ru-RU" sz="3600" b="1" i="1" dirty="0" smtClean="0"/>
              <a:t>.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Безударная гласная в корне.</a:t>
            </a:r>
            <a:br>
              <a:rPr lang="ru-RU" sz="4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40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Алгоритм проверки.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sz="2800" b="1" dirty="0">
                <a:solidFill>
                  <a:srgbClr val="7030A0"/>
                </a:solidFill>
              </a:rPr>
              <a:t>Прочитай слово, поставь ударение.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sz="2800" b="1" dirty="0">
                <a:solidFill>
                  <a:srgbClr val="0070C0"/>
                </a:solidFill>
              </a:rPr>
              <a:t>Определи, в какой части слова находится безударный гласный.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      Выдели корень и безударный гласный.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ru-RU" sz="2800" b="1" dirty="0">
                <a:solidFill>
                  <a:srgbClr val="FF0000"/>
                </a:solidFill>
              </a:rPr>
              <a:t>.   Для проверки гласного измени слово или подбери однокоренное, чтобы проверяемый гласный стоял под ударением.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4.   </a:t>
            </a:r>
            <a:r>
              <a:rPr lang="ru-RU" sz="2800" b="1" dirty="0">
                <a:solidFill>
                  <a:srgbClr val="7030A0"/>
                </a:solidFill>
              </a:rPr>
              <a:t>Напиши в слове такую же гласную, как и в проверочном.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5.   </a:t>
            </a:r>
            <a:r>
              <a:rPr lang="ru-RU" sz="2800" b="1" dirty="0">
                <a:solidFill>
                  <a:srgbClr val="267E33"/>
                </a:solidFill>
              </a:rPr>
              <a:t>Обозначь орфограмму.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851648" cy="1828800"/>
          </a:xfrm>
        </p:spPr>
        <p:txBody>
          <a:bodyPr/>
          <a:lstStyle/>
          <a:p>
            <a:pPr algn="ctr"/>
            <a:r>
              <a:rPr lang="ru-RU" dirty="0" smtClean="0"/>
              <a:t>Однокоренные </a:t>
            </a:r>
            <a:r>
              <a:rPr lang="ru-RU" b="1" dirty="0" smtClean="0"/>
              <a:t>слова.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96944" cy="1728192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rgbClr val="061408"/>
                </a:solidFill>
              </a:rPr>
              <a:t>Л</a:t>
            </a:r>
            <a:r>
              <a:rPr lang="ru-RU" sz="4000" b="1" i="1" dirty="0" smtClean="0">
                <a:solidFill>
                  <a:srgbClr val="C00000"/>
                </a:solidFill>
              </a:rPr>
              <a:t>е</a:t>
            </a:r>
            <a:r>
              <a:rPr lang="ru-RU" sz="4000" b="1" i="1" dirty="0" smtClean="0">
                <a:solidFill>
                  <a:srgbClr val="061408"/>
                </a:solidFill>
              </a:rPr>
              <a:t>с   л..сок   л..сник   л..</a:t>
            </a:r>
            <a:r>
              <a:rPr lang="ru-RU" sz="4000" b="1" i="1" dirty="0" err="1" smtClean="0">
                <a:solidFill>
                  <a:srgbClr val="061408"/>
                </a:solidFill>
              </a:rPr>
              <a:t>сничий</a:t>
            </a:r>
            <a:r>
              <a:rPr lang="ru-RU" sz="4000" b="1" i="1" dirty="0" smtClean="0">
                <a:solidFill>
                  <a:srgbClr val="061408"/>
                </a:solidFill>
              </a:rPr>
              <a:t> </a:t>
            </a:r>
          </a:p>
          <a:p>
            <a:pPr algn="ctr"/>
            <a:r>
              <a:rPr lang="ru-RU" sz="4000" b="1" i="1" dirty="0" smtClean="0">
                <a:solidFill>
                  <a:srgbClr val="061408"/>
                </a:solidFill>
              </a:rPr>
              <a:t>  л..</a:t>
            </a:r>
            <a:r>
              <a:rPr lang="ru-RU" sz="4000" b="1" i="1" dirty="0" err="1" smtClean="0">
                <a:solidFill>
                  <a:srgbClr val="061408"/>
                </a:solidFill>
              </a:rPr>
              <a:t>совод</a:t>
            </a:r>
            <a:r>
              <a:rPr lang="ru-RU" sz="4000" b="1" i="1" dirty="0" smtClean="0">
                <a:solidFill>
                  <a:srgbClr val="061408"/>
                </a:solidFill>
              </a:rPr>
              <a:t>    л..</a:t>
            </a:r>
            <a:r>
              <a:rPr lang="ru-RU" sz="4000" b="1" i="1" dirty="0" err="1" smtClean="0">
                <a:solidFill>
                  <a:srgbClr val="061408"/>
                </a:solidFill>
              </a:rPr>
              <a:t>сничество</a:t>
            </a:r>
            <a:r>
              <a:rPr lang="ru-RU" sz="4000" b="1" i="1" dirty="0" smtClean="0">
                <a:solidFill>
                  <a:srgbClr val="061408"/>
                </a:solidFill>
              </a:rPr>
              <a:t>.</a:t>
            </a:r>
            <a:endParaRPr lang="ru-RU" sz="4000" b="1" i="1" dirty="0">
              <a:solidFill>
                <a:srgbClr val="061408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149080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6600CC"/>
                </a:solidFill>
              </a:rPr>
              <a:t>Слово в котором гласная стоит под ударением </a:t>
            </a:r>
          </a:p>
          <a:p>
            <a:pPr algn="ctr"/>
            <a:r>
              <a:rPr lang="ru-RU" sz="2800" b="1" dirty="0" smtClean="0">
                <a:solidFill>
                  <a:srgbClr val="6600CC"/>
                </a:solidFill>
              </a:rPr>
              <a:t>( в сильной позиции), является проверочным для всех  остальных родственных слов.</a:t>
            </a:r>
            <a:endParaRPr lang="ru-RU" sz="2800" b="1" dirty="0">
              <a:solidFill>
                <a:srgbClr val="6600CC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27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194050" y="2443163"/>
              <a:ext cx="112713" cy="100012"/>
            </p14:xfrm>
          </p:contentPart>
        </mc:Choice>
        <mc:Fallback xmlns="">
          <p:pic>
            <p:nvPicPr>
              <p:cNvPr id="1127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65602" y="2414742"/>
                <a:ext cx="169610" cy="156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272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19475" y="3141663"/>
              <a:ext cx="74613" cy="138112"/>
            </p14:xfrm>
          </p:contentPart>
        </mc:Choice>
        <mc:Fallback xmlns="">
          <p:pic>
            <p:nvPicPr>
              <p:cNvPr id="11272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91136" y="3113249"/>
                <a:ext cx="131290" cy="1949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27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65275" y="2392363"/>
              <a:ext cx="101600" cy="163512"/>
            </p14:xfrm>
          </p:contentPart>
        </mc:Choice>
        <mc:Fallback xmlns="">
          <p:pic>
            <p:nvPicPr>
              <p:cNvPr id="1127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36813" y="2363910"/>
                <a:ext cx="158525" cy="2204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274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73675" y="2417763"/>
              <a:ext cx="138113" cy="187325"/>
            </p14:xfrm>
          </p:contentPart>
        </mc:Choice>
        <mc:Fallback xmlns="">
          <p:pic>
            <p:nvPicPr>
              <p:cNvPr id="11274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5261" y="2389304"/>
                <a:ext cx="194941" cy="2442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275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40600" y="2417763"/>
              <a:ext cx="125413" cy="163512"/>
            </p14:xfrm>
          </p:contentPart>
        </mc:Choice>
        <mc:Fallback xmlns="">
          <p:pic>
            <p:nvPicPr>
              <p:cNvPr id="11275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312211" y="2389310"/>
                <a:ext cx="182190" cy="2204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276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651500" y="3141663"/>
              <a:ext cx="101600" cy="150812"/>
            </p14:xfrm>
          </p:contentPart>
        </mc:Choice>
        <mc:Fallback xmlns="">
          <p:pic>
            <p:nvPicPr>
              <p:cNvPr id="11276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623038" y="3113228"/>
                <a:ext cx="158525" cy="20768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29600" cy="6453187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>
                <a:solidFill>
                  <a:srgbClr val="0033CC"/>
                </a:solidFill>
              </a:rPr>
              <a:t>Гр</a:t>
            </a:r>
            <a:r>
              <a:rPr lang="ru-RU" b="1" dirty="0">
                <a:solidFill>
                  <a:srgbClr val="FF3300"/>
                </a:solidFill>
              </a:rPr>
              <a:t>и</a:t>
            </a:r>
            <a:r>
              <a:rPr lang="ru-RU" b="1" dirty="0">
                <a:solidFill>
                  <a:srgbClr val="0033CC"/>
                </a:solidFill>
              </a:rPr>
              <a:t>бы</a:t>
            </a:r>
            <a:r>
              <a:rPr lang="ru-RU" b="1" dirty="0"/>
              <a:t> </a:t>
            </a:r>
            <a:r>
              <a:rPr lang="ru-RU" b="1" dirty="0">
                <a:solidFill>
                  <a:srgbClr val="0033CC"/>
                </a:solidFill>
              </a:rPr>
              <a:t>–</a:t>
            </a:r>
            <a:r>
              <a:rPr lang="ru-RU" b="1" dirty="0"/>
              <a:t> </a:t>
            </a:r>
            <a:r>
              <a:rPr lang="ru-RU" b="1" dirty="0">
                <a:solidFill>
                  <a:srgbClr val="0033CC"/>
                </a:solidFill>
              </a:rPr>
              <a:t>гриб</a:t>
            </a:r>
            <a:r>
              <a:rPr lang="ru-RU" b="1" dirty="0"/>
              <a:t> </a:t>
            </a:r>
          </a:p>
          <a:p>
            <a:endParaRPr lang="ru-RU" b="1" dirty="0"/>
          </a:p>
          <a:p>
            <a:pPr>
              <a:buFontTx/>
              <a:buNone/>
            </a:pPr>
            <a:r>
              <a:rPr lang="ru-RU" b="1" dirty="0">
                <a:solidFill>
                  <a:srgbClr val="0033CC"/>
                </a:solidFill>
              </a:rPr>
              <a:t>Р</a:t>
            </a:r>
            <a:r>
              <a:rPr lang="ru-RU" b="1" dirty="0">
                <a:solidFill>
                  <a:srgbClr val="FF3300"/>
                </a:solidFill>
              </a:rPr>
              <a:t>е</a:t>
            </a:r>
            <a:r>
              <a:rPr lang="ru-RU" b="1" dirty="0">
                <a:solidFill>
                  <a:srgbClr val="0033CC"/>
                </a:solidFill>
              </a:rPr>
              <a:t>ка</a:t>
            </a:r>
            <a:r>
              <a:rPr lang="ru-RU" b="1" dirty="0"/>
              <a:t> </a:t>
            </a:r>
            <a:r>
              <a:rPr lang="ru-RU" b="1" dirty="0">
                <a:solidFill>
                  <a:srgbClr val="0033CC"/>
                </a:solidFill>
              </a:rPr>
              <a:t>- речка</a:t>
            </a:r>
          </a:p>
          <a:p>
            <a:endParaRPr lang="ru-RU" b="1" dirty="0">
              <a:solidFill>
                <a:srgbClr val="0033CC"/>
              </a:solidFill>
            </a:endParaRPr>
          </a:p>
          <a:p>
            <a:pPr>
              <a:buFontTx/>
              <a:buNone/>
            </a:pPr>
            <a:r>
              <a:rPr lang="ru-RU" b="1" dirty="0">
                <a:solidFill>
                  <a:srgbClr val="0033CC"/>
                </a:solidFill>
              </a:rPr>
              <a:t>Гр</a:t>
            </a:r>
            <a:r>
              <a:rPr lang="ru-RU" b="1" dirty="0">
                <a:solidFill>
                  <a:srgbClr val="FF3300"/>
                </a:solidFill>
              </a:rPr>
              <a:t>а</a:t>
            </a:r>
            <a:r>
              <a:rPr lang="ru-RU" b="1" dirty="0">
                <a:solidFill>
                  <a:srgbClr val="0033CC"/>
                </a:solidFill>
              </a:rPr>
              <a:t>чи - грач</a:t>
            </a:r>
          </a:p>
          <a:p>
            <a:endParaRPr lang="ru-RU" b="1" dirty="0">
              <a:solidFill>
                <a:srgbClr val="0033CC"/>
              </a:solidFill>
            </a:endParaRPr>
          </a:p>
          <a:p>
            <a:pPr>
              <a:buFontTx/>
              <a:buNone/>
            </a:pPr>
            <a:r>
              <a:rPr lang="ru-RU" b="1" dirty="0">
                <a:solidFill>
                  <a:srgbClr val="0033CC"/>
                </a:solidFill>
              </a:rPr>
              <a:t>В</a:t>
            </a:r>
            <a:r>
              <a:rPr lang="ru-RU" b="1" dirty="0">
                <a:solidFill>
                  <a:srgbClr val="FF3300"/>
                </a:solidFill>
              </a:rPr>
              <a:t>о</a:t>
            </a:r>
            <a:r>
              <a:rPr lang="ru-RU" b="1" dirty="0">
                <a:solidFill>
                  <a:srgbClr val="0033CC"/>
                </a:solidFill>
              </a:rPr>
              <a:t>да</a:t>
            </a:r>
            <a:r>
              <a:rPr lang="ru-RU" b="1" dirty="0"/>
              <a:t> </a:t>
            </a:r>
            <a:r>
              <a:rPr lang="ru-RU" b="1" dirty="0">
                <a:solidFill>
                  <a:srgbClr val="0033CC"/>
                </a:solidFill>
              </a:rPr>
              <a:t>- воды</a:t>
            </a:r>
          </a:p>
          <a:p>
            <a:endParaRPr lang="ru-RU" b="1" dirty="0">
              <a:solidFill>
                <a:srgbClr val="0033CC"/>
              </a:solidFill>
            </a:endParaRPr>
          </a:p>
          <a:p>
            <a:pPr>
              <a:buFontTx/>
              <a:buNone/>
            </a:pPr>
            <a:r>
              <a:rPr lang="ru-RU" b="1" dirty="0">
                <a:solidFill>
                  <a:srgbClr val="0033CC"/>
                </a:solidFill>
              </a:rPr>
              <a:t>П</a:t>
            </a:r>
            <a:r>
              <a:rPr lang="ru-RU" b="1" dirty="0">
                <a:solidFill>
                  <a:srgbClr val="FF3300"/>
                </a:solidFill>
              </a:rPr>
              <a:t>я</a:t>
            </a:r>
            <a:r>
              <a:rPr lang="ru-RU" b="1" dirty="0">
                <a:solidFill>
                  <a:srgbClr val="0033CC"/>
                </a:solidFill>
              </a:rPr>
              <a:t>тно</a:t>
            </a:r>
            <a:r>
              <a:rPr lang="ru-RU" b="1" dirty="0"/>
              <a:t> </a:t>
            </a:r>
            <a:r>
              <a:rPr lang="ru-RU" b="1" dirty="0">
                <a:solidFill>
                  <a:srgbClr val="0033CC"/>
                </a:solidFill>
              </a:rPr>
              <a:t>- пятна</a:t>
            </a:r>
          </a:p>
        </p:txBody>
      </p:sp>
      <p:pic>
        <p:nvPicPr>
          <p:cNvPr id="114692" name="Picture 4" descr="Гри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188913"/>
            <a:ext cx="1441450" cy="1082675"/>
          </a:xfrm>
          <a:prstGeom prst="rect">
            <a:avLst/>
          </a:prstGeom>
          <a:noFill/>
        </p:spPr>
      </p:pic>
      <p:pic>
        <p:nvPicPr>
          <p:cNvPr id="114693" name="Picture 5" descr="Ре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1484313"/>
            <a:ext cx="1439863" cy="981075"/>
          </a:xfrm>
          <a:prstGeom prst="rect">
            <a:avLst/>
          </a:prstGeom>
          <a:noFill/>
        </p:spPr>
      </p:pic>
      <p:pic>
        <p:nvPicPr>
          <p:cNvPr id="114694" name="Picture 6" descr="Грач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6100" y="2636838"/>
            <a:ext cx="1441450" cy="1117600"/>
          </a:xfrm>
          <a:prstGeom prst="rect">
            <a:avLst/>
          </a:prstGeom>
          <a:noFill/>
        </p:spPr>
      </p:pic>
      <p:pic>
        <p:nvPicPr>
          <p:cNvPr id="114695" name="Picture 7" descr="Вод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3860800"/>
            <a:ext cx="1206500" cy="1295400"/>
          </a:xfrm>
          <a:prstGeom prst="rect">
            <a:avLst/>
          </a:prstGeom>
          <a:noFill/>
        </p:spPr>
      </p:pic>
      <p:pic>
        <p:nvPicPr>
          <p:cNvPr id="114696" name="Picture 8" descr="Пятн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6100" y="5300663"/>
            <a:ext cx="1150938" cy="1341437"/>
          </a:xfrm>
          <a:prstGeom prst="rect">
            <a:avLst/>
          </a:prstGeom>
          <a:noFill/>
        </p:spPr>
      </p:pic>
      <p:sp>
        <p:nvSpPr>
          <p:cNvPr id="114697" name="AutoShape 9"/>
          <p:cNvSpPr>
            <a:spLocks noChangeArrowheads="1"/>
          </p:cNvSpPr>
          <p:nvPr/>
        </p:nvSpPr>
        <p:spPr bwMode="auto">
          <a:xfrm>
            <a:off x="611188" y="260350"/>
            <a:ext cx="936625" cy="433388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1857356" y="285728"/>
            <a:ext cx="936625" cy="433388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699" name="Line 11"/>
          <p:cNvSpPr>
            <a:spLocks noChangeShapeType="1"/>
          </p:cNvSpPr>
          <p:nvPr/>
        </p:nvSpPr>
        <p:spPr bwMode="auto">
          <a:xfrm flipH="1">
            <a:off x="1428728" y="357166"/>
            <a:ext cx="144462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00" name="Line 12"/>
          <p:cNvSpPr>
            <a:spLocks noChangeShapeType="1"/>
          </p:cNvSpPr>
          <p:nvPr/>
        </p:nvSpPr>
        <p:spPr bwMode="auto">
          <a:xfrm flipH="1">
            <a:off x="1142976" y="1285860"/>
            <a:ext cx="144463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01" name="Line 13"/>
          <p:cNvSpPr>
            <a:spLocks noChangeShapeType="1"/>
          </p:cNvSpPr>
          <p:nvPr/>
        </p:nvSpPr>
        <p:spPr bwMode="auto">
          <a:xfrm flipH="1">
            <a:off x="2214546" y="2214554"/>
            <a:ext cx="144463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02" name="Line 14"/>
          <p:cNvSpPr>
            <a:spLocks noChangeShapeType="1"/>
          </p:cNvSpPr>
          <p:nvPr/>
        </p:nvSpPr>
        <p:spPr bwMode="auto">
          <a:xfrm flipH="1">
            <a:off x="1500166" y="4143380"/>
            <a:ext cx="144462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03" name="Line 15"/>
          <p:cNvSpPr>
            <a:spLocks noChangeShapeType="1"/>
          </p:cNvSpPr>
          <p:nvPr/>
        </p:nvSpPr>
        <p:spPr bwMode="auto">
          <a:xfrm flipH="1">
            <a:off x="1285852" y="3214686"/>
            <a:ext cx="144463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571472" y="1142984"/>
            <a:ext cx="720725" cy="431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1714480" y="1142984"/>
            <a:ext cx="720725" cy="431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06" name="AutoShape 18"/>
          <p:cNvSpPr>
            <a:spLocks noChangeArrowheads="1"/>
          </p:cNvSpPr>
          <p:nvPr/>
        </p:nvSpPr>
        <p:spPr bwMode="auto">
          <a:xfrm>
            <a:off x="1857356" y="4071942"/>
            <a:ext cx="936625" cy="431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07" name="AutoShape 19"/>
          <p:cNvSpPr>
            <a:spLocks noChangeArrowheads="1"/>
          </p:cNvSpPr>
          <p:nvPr/>
        </p:nvSpPr>
        <p:spPr bwMode="auto">
          <a:xfrm>
            <a:off x="642910" y="4071942"/>
            <a:ext cx="936625" cy="431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08" name="AutoShape 20"/>
          <p:cNvSpPr>
            <a:spLocks noChangeArrowheads="1"/>
          </p:cNvSpPr>
          <p:nvPr/>
        </p:nvSpPr>
        <p:spPr bwMode="auto">
          <a:xfrm>
            <a:off x="1714480" y="3143248"/>
            <a:ext cx="720725" cy="360362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09" name="AutoShape 21"/>
          <p:cNvSpPr>
            <a:spLocks noChangeArrowheads="1"/>
          </p:cNvSpPr>
          <p:nvPr/>
        </p:nvSpPr>
        <p:spPr bwMode="auto">
          <a:xfrm>
            <a:off x="642910" y="3071810"/>
            <a:ext cx="792163" cy="433387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10" name="AutoShape 22"/>
          <p:cNvSpPr>
            <a:spLocks noChangeArrowheads="1"/>
          </p:cNvSpPr>
          <p:nvPr/>
        </p:nvSpPr>
        <p:spPr bwMode="auto">
          <a:xfrm>
            <a:off x="1643042" y="2143116"/>
            <a:ext cx="936625" cy="431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11" name="AutoShape 23"/>
          <p:cNvSpPr>
            <a:spLocks noChangeArrowheads="1"/>
          </p:cNvSpPr>
          <p:nvPr/>
        </p:nvSpPr>
        <p:spPr bwMode="auto">
          <a:xfrm>
            <a:off x="571472" y="2143116"/>
            <a:ext cx="936625" cy="431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4712" name="Line 24"/>
          <p:cNvSpPr>
            <a:spLocks noChangeShapeType="1"/>
          </p:cNvSpPr>
          <p:nvPr/>
        </p:nvSpPr>
        <p:spPr bwMode="auto">
          <a:xfrm flipH="1">
            <a:off x="1857356" y="1285860"/>
            <a:ext cx="144462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13" name="Line 25"/>
          <p:cNvSpPr>
            <a:spLocks noChangeShapeType="1"/>
          </p:cNvSpPr>
          <p:nvPr/>
        </p:nvSpPr>
        <p:spPr bwMode="auto">
          <a:xfrm flipH="1">
            <a:off x="1857356" y="3214686"/>
            <a:ext cx="144463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714" name="Line 26"/>
          <p:cNvSpPr>
            <a:spLocks noChangeShapeType="1"/>
          </p:cNvSpPr>
          <p:nvPr/>
        </p:nvSpPr>
        <p:spPr bwMode="auto">
          <a:xfrm flipH="1">
            <a:off x="2143108" y="4143380"/>
            <a:ext cx="144463" cy="215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1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000"/>
                            </p:stCondLst>
                            <p:childTnLst>
                              <p:par>
                                <p:cTn id="16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"/>
                            </p:stCondLst>
                            <p:childTnLst>
                              <p:par>
                                <p:cTn id="1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8000"/>
                            </p:stCondLst>
                            <p:childTnLst>
                              <p:par>
                                <p:cTn id="20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2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4000"/>
                            </p:stCondLst>
                            <p:childTnLst>
                              <p:par>
                                <p:cTn id="2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6000"/>
                            </p:stCondLst>
                            <p:childTnLst>
                              <p:par>
                                <p:cTn id="2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8000"/>
                            </p:stCondLst>
                            <p:childTnLst>
                              <p:par>
                                <p:cTn id="26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2000"/>
                            </p:stCondLst>
                            <p:childTnLst>
                              <p:par>
                                <p:cTn id="31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4000"/>
                            </p:stCondLst>
                            <p:childTnLst>
                              <p:par>
                                <p:cTn id="3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8000"/>
                            </p:stCondLst>
                            <p:childTnLst>
                              <p:par>
                                <p:cTn id="3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7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  <p:bldP spid="114705" grpId="0" animBg="1"/>
      <p:bldP spid="114706" grpId="0" animBg="1"/>
      <p:bldP spid="114707" grpId="0" animBg="1"/>
      <p:bldP spid="114708" grpId="0" animBg="1"/>
      <p:bldP spid="114709" grpId="0" animBg="1"/>
      <p:bldP spid="114710" grpId="0" animBg="1"/>
      <p:bldP spid="114711" grpId="0" animBg="1"/>
      <p:bldP spid="114712" grpId="0" animBg="1"/>
      <p:bldP spid="114713" grpId="0" animBg="1"/>
      <p:bldP spid="1147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412776"/>
            <a:ext cx="6918920" cy="761256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Подбери проверочные слова.</a:t>
            </a:r>
            <a:endParaRPr lang="ru-RU" sz="3600" b="1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7854696" cy="1752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Д. жди, х. </a:t>
            </a:r>
            <a:r>
              <a:rPr lang="ru-RU" sz="4000" b="1" dirty="0" err="1" smtClean="0">
                <a:solidFill>
                  <a:srgbClr val="002060"/>
                </a:solidFill>
              </a:rPr>
              <a:t>лмы</a:t>
            </a:r>
            <a:r>
              <a:rPr lang="ru-RU" sz="4000" b="1" dirty="0" smtClean="0">
                <a:solidFill>
                  <a:srgbClr val="002060"/>
                </a:solidFill>
              </a:rPr>
              <a:t>, сл. </a:t>
            </a:r>
            <a:r>
              <a:rPr lang="ru-RU" sz="4000" b="1" dirty="0" err="1" smtClean="0">
                <a:solidFill>
                  <a:srgbClr val="002060"/>
                </a:solidFill>
              </a:rPr>
              <a:t>ны</a:t>
            </a:r>
            <a:r>
              <a:rPr lang="ru-RU" sz="4000" b="1" dirty="0" smtClean="0">
                <a:solidFill>
                  <a:srgbClr val="002060"/>
                </a:solidFill>
              </a:rPr>
              <a:t>, </a:t>
            </a:r>
            <a:r>
              <a:rPr lang="ru-RU" sz="4000" b="1" dirty="0" err="1" smtClean="0">
                <a:solidFill>
                  <a:srgbClr val="002060"/>
                </a:solidFill>
              </a:rPr>
              <a:t>зв</a:t>
            </a:r>
            <a:r>
              <a:rPr lang="ru-RU" sz="4000" b="1" dirty="0" smtClean="0">
                <a:solidFill>
                  <a:srgbClr val="002060"/>
                </a:solidFill>
              </a:rPr>
              <a:t>. рёк, л. </a:t>
            </a:r>
            <a:r>
              <a:rPr lang="ru-RU" sz="4000" b="1" dirty="0" err="1" smtClean="0">
                <a:solidFill>
                  <a:srgbClr val="002060"/>
                </a:solidFill>
              </a:rPr>
              <a:t>сты</a:t>
            </a:r>
            <a:r>
              <a:rPr lang="ru-RU" sz="4000" b="1" dirty="0" smtClean="0">
                <a:solidFill>
                  <a:srgbClr val="002060"/>
                </a:solidFill>
              </a:rPr>
              <a:t>, </a:t>
            </a:r>
            <a:r>
              <a:rPr lang="ru-RU" sz="4000" b="1" dirty="0" err="1" smtClean="0">
                <a:solidFill>
                  <a:srgbClr val="002060"/>
                </a:solidFill>
              </a:rPr>
              <a:t>зв</a:t>
            </a:r>
            <a:r>
              <a:rPr lang="ru-RU" sz="4000" b="1" dirty="0" smtClean="0">
                <a:solidFill>
                  <a:srgbClr val="002060"/>
                </a:solidFill>
              </a:rPr>
              <a:t>. нок.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861048"/>
            <a:ext cx="30624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ru-RU" sz="3200" b="1" i="1" dirty="0" smtClean="0">
                <a:solidFill>
                  <a:srgbClr val="6600CC"/>
                </a:solidFill>
              </a:rPr>
              <a:t>Проверь себя:</a:t>
            </a:r>
            <a:endParaRPr lang="ru-RU" sz="3200" dirty="0">
              <a:solidFill>
                <a:srgbClr val="660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4869160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Д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b="1" dirty="0" smtClean="0">
                <a:solidFill>
                  <a:srgbClr val="002060"/>
                </a:solidFill>
              </a:rPr>
              <a:t>ждь, х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b="1" dirty="0" smtClean="0">
                <a:solidFill>
                  <a:srgbClr val="002060"/>
                </a:solidFill>
              </a:rPr>
              <a:t>лм, сл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b="1" dirty="0" smtClean="0">
                <a:solidFill>
                  <a:srgbClr val="002060"/>
                </a:solidFill>
              </a:rPr>
              <a:t>н, зв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b="1" dirty="0" smtClean="0">
                <a:solidFill>
                  <a:srgbClr val="002060"/>
                </a:solidFill>
              </a:rPr>
              <a:t>рь, л</a:t>
            </a:r>
            <a:r>
              <a:rPr lang="ru-RU" sz="2800" b="1" dirty="0" smtClean="0">
                <a:solidFill>
                  <a:srgbClr val="FF0000"/>
                </a:solidFill>
              </a:rPr>
              <a:t>и</a:t>
            </a:r>
            <a:r>
              <a:rPr lang="ru-RU" sz="2800" b="1" dirty="0" smtClean="0">
                <a:solidFill>
                  <a:srgbClr val="002060"/>
                </a:solidFill>
              </a:rPr>
              <a:t>ст, зв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b="1" dirty="0" smtClean="0">
                <a:solidFill>
                  <a:srgbClr val="002060"/>
                </a:solidFill>
              </a:rPr>
              <a:t>н.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1600200" y="11858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ru-RU" sz="2000" u="none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86" name="Rectangle 42"/>
          <p:cNvSpPr>
            <a:spLocks noGrp="1" noChangeArrowheads="1"/>
          </p:cNvSpPr>
          <p:nvPr>
            <p:ph type="title"/>
          </p:nvPr>
        </p:nvSpPr>
        <p:spPr>
          <a:xfrm>
            <a:off x="781050" y="260350"/>
            <a:ext cx="8362950" cy="5224463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Если буква гласная вызвала сомнение.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Ты ее немедленно ставь под ударение!</a:t>
            </a:r>
          </a:p>
        </p:txBody>
      </p:sp>
      <p:pic>
        <p:nvPicPr>
          <p:cNvPr id="33796" name="Picture 43" descr="MCj023416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8825" y="0"/>
            <a:ext cx="2035175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1" name="Picture 47" descr="MCj040618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642918"/>
            <a:ext cx="1733550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49" descr="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4429108"/>
            <a:ext cx="242889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2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6" name="Picture 4" descr="kniga1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16238" y="333375"/>
            <a:ext cx="3100387" cy="3141663"/>
          </a:xfrm>
          <a:noFill/>
          <a:ln/>
        </p:spPr>
      </p:pic>
      <p:sp>
        <p:nvSpPr>
          <p:cNvPr id="120837" name="WordArt 5"/>
          <p:cNvSpPr>
            <a:spLocks noChangeArrowheads="1" noChangeShapeType="1" noTextEdit="1"/>
          </p:cNvSpPr>
          <p:nvPr/>
        </p:nvSpPr>
        <p:spPr bwMode="auto">
          <a:xfrm>
            <a:off x="1258888" y="3789363"/>
            <a:ext cx="6985000" cy="155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Спасибо за работу!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190</TotalTime>
  <Words>266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Constantia</vt:lpstr>
      <vt:lpstr>Wingdings 2</vt:lpstr>
      <vt:lpstr>Поток</vt:lpstr>
      <vt:lpstr>Понаблюдаем как произносятся слова</vt:lpstr>
      <vt:lpstr>Прочти и запомни!</vt:lpstr>
      <vt:lpstr>Безударная гласная в корне. Алгоритм проверки.</vt:lpstr>
      <vt:lpstr>Однокоренные слова.</vt:lpstr>
      <vt:lpstr>Презентация PowerPoint</vt:lpstr>
      <vt:lpstr> Подбери проверочные слова.</vt:lpstr>
      <vt:lpstr>Если буква гласная вызвала сомнение. Ты ее немедленно ставь под ударение!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Правописание безударных гласных в корне слова</dc:title>
  <cp:lastModifiedBy>User</cp:lastModifiedBy>
  <cp:revision>49</cp:revision>
  <dcterms:created xsi:type="dcterms:W3CDTF">2011-11-17T15:46:31Z</dcterms:created>
  <dcterms:modified xsi:type="dcterms:W3CDTF">2015-11-13T06:01:59Z</dcterms:modified>
</cp:coreProperties>
</file>