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66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3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34580" autoAdjust="0"/>
    <p:restoredTop sz="8641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BB06DAF-62DF-494E-B774-8E617CDC6572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B3375EE-5D20-48F0-A745-1E029436D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4BFB7-B971-4D24-8D97-B4BBB1582603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8F3C8-4FDB-402E-ABB1-0C411EF88D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C146B-0E2E-4855-A090-347AC0C045C1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F7533-6378-4364-87F7-3D5D7459C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E9151-6D60-420C-8144-27C4982F8195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3F15B-B95A-4AD6-BCB0-DB3B037F23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3771-F674-488C-9813-671FAAA74EBA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65690-BC4D-4D5D-B211-8898010FB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5C48C-C962-4D28-866A-A178A8046B2F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29AFC-B3EA-4671-86B6-D10799C644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ABAB8-A51F-4FB4-B87F-D534DED660A2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A4BCC-CA68-4473-BF92-D75C7291E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F49C3-37CD-4693-9C51-FAD85788375C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5D78E-33CD-480B-BC7E-E9A1F29F99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22777-31E0-4C33-B87B-22E77CFDAA4D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20616-C91B-4F97-BCBE-121366C27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41AA0-CAB0-4A99-BD02-7D7C402C4D6A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E0E5D-D306-4E86-A6C8-8BF9E771A9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545DD-06F1-48D4-BB81-F24701CFC381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E584-DDAF-49DF-8515-82E0030F2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BEBA0-3365-4F57-9AEF-86D60B79A3D5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8AAFA-12B7-4FFE-9CA1-D933C735D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2AC5E8-CA2A-4D23-9AC1-184419A19CCD}" type="datetimeFigureOut">
              <a:rPr lang="ru-RU"/>
              <a:pPr>
                <a:defRPr/>
              </a:pPr>
              <a:t>11.11.2018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22B958-70EC-4F29-8A02-F4521032F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96" r:id="rId9"/>
    <p:sldLayoutId id="2147483687" r:id="rId10"/>
    <p:sldLayoutId id="2147483686" r:id="rId11"/>
  </p:sldLayoutIdLst>
  <p:transition>
    <p:wedge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7.xml"/><Relationship Id="rId18" Type="http://schemas.openxmlformats.org/officeDocument/2006/relationships/slide" Target="slide22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12" Type="http://schemas.openxmlformats.org/officeDocument/2006/relationships/slide" Target="slide16.xml"/><Relationship Id="rId17" Type="http://schemas.openxmlformats.org/officeDocument/2006/relationships/slide" Target="slide21.xml"/><Relationship Id="rId2" Type="http://schemas.openxmlformats.org/officeDocument/2006/relationships/slide" Target="slide5.xml"/><Relationship Id="rId16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slide" Target="slide15.xml"/><Relationship Id="rId5" Type="http://schemas.openxmlformats.org/officeDocument/2006/relationships/slide" Target="slide8.xml"/><Relationship Id="rId15" Type="http://schemas.openxmlformats.org/officeDocument/2006/relationships/slide" Target="slide19.xml"/><Relationship Id="rId10" Type="http://schemas.openxmlformats.org/officeDocument/2006/relationships/slide" Target="slide13.xml"/><Relationship Id="rId19" Type="http://schemas.openxmlformats.org/officeDocument/2006/relationships/slide" Target="slide23.xml"/><Relationship Id="rId4" Type="http://schemas.openxmlformats.org/officeDocument/2006/relationships/slide" Target="slide7.xml"/><Relationship Id="rId9" Type="http://schemas.openxmlformats.org/officeDocument/2006/relationships/slide" Target="slide12.xml"/><Relationship Id="rId14" Type="http://schemas.openxmlformats.org/officeDocument/2006/relationships/slide" Target="slide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20689"/>
            <a:ext cx="8784976" cy="24929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«</a:t>
            </a: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Без</a:t>
            </a:r>
            <a:r>
              <a:rPr lang="ru-RU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</a:t>
            </a: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пасный интернет»</a:t>
            </a:r>
          </a:p>
        </p:txBody>
      </p:sp>
      <p:pic>
        <p:nvPicPr>
          <p:cNvPr id="14338" name="Рисунок 4" descr="i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4437063"/>
            <a:ext cx="3284538" cy="220503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476673"/>
            <a:ext cx="5760639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Интернет - дневники</a:t>
            </a:r>
          </a:p>
        </p:txBody>
      </p:sp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611188" y="1628775"/>
            <a:ext cx="7777162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Увлечение веб-журналами (или, иначе говоря, блогами) распространяется со скоростью пожара, особенно среди подростков, которые порой ведут интернет-дневники без ведома взрослых. Последние исследования показывают, что сегодня примерно половина всех веб-журналов принадлежат подросткам. При этом двое из трех раскрывают свой возраст; трое из пяти публикуют сведения о месте проживания и контактную информацию, а каждый пятый сообщает свое полное имя. Не секрет, что подробное раскрытие личных данных потенциально опасно.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24579" name="Рисунок 3" descr="image4-01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4437063"/>
            <a:ext cx="2808287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5388" y="476672"/>
            <a:ext cx="6130204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Интернет-хулиганство</a:t>
            </a:r>
          </a:p>
        </p:txBody>
      </p:sp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971550" y="1773238"/>
            <a:ext cx="7272338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Так же как и в обычной жизни, в Интернете появились свои хулиганы, которые осложняют жизнь другим пользователям Интернета.  По сути, они те же дворовые хулиганы, которые получают удовольствие, хамя и грубя окружающим.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25603" name="Рисунок 3" descr="376823375_211134523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4076700"/>
            <a:ext cx="32385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5442" y="620689"/>
            <a:ext cx="769313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Недостоверная информация</a:t>
            </a:r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684213" y="1989138"/>
            <a:ext cx="7775575" cy="203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Интернет предлагает колоссальное количество возможностей для обучения, но есть и большая доля информации, которую никак нельзя назвать ни полезной, ни надежной. Пользователи Сети должны мыслить критически, чтобы оценить точность материалов; поскольку абсолютно любой может опубликовать информацию в Интернете.</a:t>
            </a:r>
          </a:p>
          <a:p>
            <a:pPr algn="just"/>
            <a:r>
              <a:rPr lang="ru-RU">
                <a:latin typeface="Constantia" pitchFamily="18" charset="0"/>
              </a:rPr>
              <a:t> 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26627" name="Рисунок 3" descr="information-sign-2069524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3429000"/>
            <a:ext cx="2897188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712968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Материалы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Нежелательного содержания</a:t>
            </a:r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971550" y="2133600"/>
            <a:ext cx="7056438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dirty="0">
                <a:latin typeface="Constantia" pitchFamily="18" charset="0"/>
              </a:rPr>
              <a:t>К материалам нежелательного содержания относятся: материалы 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dirty="0">
                <a:latin typeface="Constantia" pitchFamily="18" charset="0"/>
              </a:rPr>
              <a:t>ненавистнического содержания, материалы суицидальной направленности, сектантскими материалы, материалы с  ненормативной лексикой.</a:t>
            </a:r>
          </a:p>
          <a:p>
            <a:endParaRPr lang="ru-RU" dirty="0">
              <a:latin typeface="Constantia" pitchFamily="18" charset="0"/>
            </a:endParaRPr>
          </a:p>
        </p:txBody>
      </p:sp>
      <p:pic>
        <p:nvPicPr>
          <p:cNvPr id="27651" name="Рисунок 3" descr="1272261657_26017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860800"/>
            <a:ext cx="2613025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620688"/>
            <a:ext cx="5472608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ВОПРоС</a:t>
            </a:r>
            <a:r>
              <a:rPr lang="ru-RU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 2</a:t>
            </a:r>
            <a:endParaRPr lang="ru-RU" sz="6000" dirty="0">
              <a:latin typeface="+mn-lt"/>
            </a:endParaRPr>
          </a:p>
        </p:txBody>
      </p:sp>
      <p:sp>
        <p:nvSpPr>
          <p:cNvPr id="28674" name="Прямоугольник 2"/>
          <p:cNvSpPr>
            <a:spLocks noChangeArrowheads="1"/>
          </p:cNvSpPr>
          <p:nvPr/>
        </p:nvSpPr>
        <p:spPr bwMode="auto">
          <a:xfrm>
            <a:off x="323850" y="2276475"/>
            <a:ext cx="85693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rgbClr val="FF0000"/>
                </a:solidFill>
                <a:latin typeface="Bookman Old Style" pitchFamily="18" charset="0"/>
              </a:rPr>
              <a:t>«Как этих опасностей избежать?»</a:t>
            </a:r>
            <a:endParaRPr lang="ru-RU" sz="540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28675" name="Рисунок 3" descr="19-59-thickbox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5157788"/>
            <a:ext cx="141605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784887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Преступники в интернете</a:t>
            </a:r>
          </a:p>
        </p:txBody>
      </p:sp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611188" y="1557338"/>
            <a:ext cx="770572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Прекращайте любые контакты по электронной почте, в системе обмена мгновенными сообщениями или в чатах, если кто-нибудь начинает задавать вам вопросы личного характера или содержащие сексуальные намеки.    Никогда не соглашайтесь на личную встречу с людьми, с которыми вы познакомились в Интернете. </a:t>
            </a:r>
            <a:r>
              <a:rPr lang="ru-RU" i="1">
                <a:latin typeface="Constantia" pitchFamily="18" charset="0"/>
              </a:rPr>
              <a:t> </a:t>
            </a:r>
            <a:endParaRPr lang="ru-RU">
              <a:latin typeface="Constantia" pitchFamily="18" charset="0"/>
            </a:endParaRP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29699" name="Рисунок 3" descr="kd_one_thing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738" y="3357563"/>
            <a:ext cx="4729162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748883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Вредоносные программы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827088" y="1557338"/>
            <a:ext cx="7058025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А) Никогда не открывайте  никаких вложений, поступивших с электронным письмом, за исключением тех случаев, когда вы ожидаете получение вложения и точно знаете содержимое такого файла.</a:t>
            </a:r>
          </a:p>
          <a:p>
            <a:pPr algn="just"/>
            <a:r>
              <a:rPr lang="ru-RU">
                <a:latin typeface="Constantia" pitchFamily="18" charset="0"/>
              </a:rPr>
              <a:t>Б) Скачивайте файлы из надежных источников и обязательно читайте предупреждения об опасности, лицензионные соглашения и положения о конфиденциальности.</a:t>
            </a:r>
          </a:p>
          <a:p>
            <a:pPr algn="just"/>
            <a:r>
              <a:rPr lang="ru-RU">
                <a:latin typeface="Constantia" pitchFamily="18" charset="0"/>
              </a:rPr>
              <a:t>В) Регулярно устанавливайте на компьютере последние обновления безопасности и антивирусные средства.</a:t>
            </a:r>
          </a:p>
          <a:p>
            <a:pPr algn="just"/>
            <a:r>
              <a:rPr lang="ru-RU">
                <a:latin typeface="Constantia" pitchFamily="18" charset="0"/>
              </a:rPr>
              <a:t> 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30724" name="Рисунок 4" descr="virus3(1)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292600"/>
            <a:ext cx="2159000" cy="217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48680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Интернет-мошенничество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 хищение данных с кредитной карты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747" name="TextBox 3"/>
          <p:cNvSpPr txBox="1">
            <a:spLocks noChangeArrowheads="1"/>
          </p:cNvSpPr>
          <p:nvPr/>
        </p:nvSpPr>
        <p:spPr bwMode="auto">
          <a:xfrm>
            <a:off x="755650" y="1844675"/>
            <a:ext cx="74882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А)Посещая веб-сайты, нужно самостоятельно набирать в обозревателе адрес веб-сайта или пользоваться ссылкой из «Избранного» (Favorites); никогда не нужно щелкать на ссылку, содержащуюся в подозрительном электронном письме.</a:t>
            </a:r>
          </a:p>
          <a:p>
            <a:pPr algn="just"/>
            <a:r>
              <a:rPr lang="ru-RU">
                <a:latin typeface="Constantia" pitchFamily="18" charset="0"/>
              </a:rPr>
              <a:t>Б) Контролируйте списание средств с ваших кредитных или лицевых счетов. Для этого можно использовать, например, услугу информирования об операциях со счетов по SMS, которые предоставляют многие банки в России.</a:t>
            </a:r>
          </a:p>
          <a:p>
            <a:pPr algn="just"/>
            <a:r>
              <a:rPr lang="ru-RU">
                <a:latin typeface="Constantia" pitchFamily="18" charset="0"/>
              </a:rPr>
              <a:t> 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31748" name="Рисунок 4" descr="0195284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4522788"/>
            <a:ext cx="2217738" cy="207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476672"/>
            <a:ext cx="5976664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Азартные игры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771" name="TextBox 3"/>
          <p:cNvSpPr txBox="1">
            <a:spLocks noChangeArrowheads="1"/>
          </p:cNvSpPr>
          <p:nvPr/>
        </p:nvSpPr>
        <p:spPr bwMode="auto">
          <a:xfrm>
            <a:off x="611188" y="1412875"/>
            <a:ext cx="777716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Помните, что  нельзя играть на деньги. Ведь в основном подобные развлечения используются создателями для получения прибыли. Игроки больше теряют деньги, нежели выигрывают.  Играйте в не менее увлекательные игры, но которые не предполагают использование наличных или безналичных проигрышей/выигрышей.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32772" name="Рисунок 4" descr="0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644900"/>
            <a:ext cx="30226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416824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Онлайновое пиратство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795" name="TextBox 3"/>
          <p:cNvSpPr txBox="1">
            <a:spLocks noChangeArrowheads="1"/>
          </p:cNvSpPr>
          <p:nvPr/>
        </p:nvSpPr>
        <p:spPr bwMode="auto">
          <a:xfrm>
            <a:off x="395288" y="1412875"/>
            <a:ext cx="8424862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 </a:t>
            </a:r>
          </a:p>
          <a:p>
            <a:pPr algn="just"/>
            <a:r>
              <a:rPr lang="ru-RU">
                <a:latin typeface="Constantia" pitchFamily="18" charset="0"/>
              </a:rPr>
              <a:t>Помните! Пиратство, по сути, обычное воровство, и вы, скорее всего, вряд ли захотите стать вором. Знайте, что подлинные (лицензионные) продукты всегда выгоднее и надежнее пиратской продукции. Официальный производитель несет ответственность за то, что он вам продает, он дорожит своей репутацией, чего нельзя сказать о компаниях – распространителях пиратских продуктов, которые преследуют только одну цель – обогатиться и за счет потребителя, и за счет производителя. Лицензионный пользователь программного обеспечения всегда может рассчитывать на консультационную и другую сервисную поддержку производителя, о чем пользователь пиратской копии может даже не вспоминать. Кроме того, приобретая лицензионный продукт, потребитель поддерживает развитие этого продукта, выход новых, более совершенных и удобных версий. Ведь в развитие продукта свой доход инвестирует только официальный производитель.</a:t>
            </a: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71800" y="404664"/>
            <a:ext cx="319818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/>
                <a:solidFill>
                  <a:srgbClr val="002060"/>
                </a:solidFill>
                <a:latin typeface="Bookman Old Style" pitchFamily="18" charset="0"/>
              </a:rPr>
              <a:t>ОПРОС:</a:t>
            </a:r>
          </a:p>
        </p:txBody>
      </p:sp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179388" y="1511300"/>
            <a:ext cx="85693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ru-RU" sz="1600" b="1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У вас на домашнем компьютере установлен Интернет?</a:t>
            </a:r>
          </a:p>
          <a:p>
            <a:endParaRPr lang="ru-RU" sz="1400" dirty="0">
              <a:latin typeface="Bookman Old Style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Bookman Old Style" pitchFamily="18" charset="0"/>
                <a:cs typeface="Times New Roman" pitchFamily="18" charset="0"/>
              </a:rPr>
              <a:t>  </a:t>
            </a:r>
            <a:endParaRPr lang="ru-RU" sz="1400" dirty="0">
              <a:latin typeface="Bookman Old Style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1400" b="1" dirty="0">
                <a:solidFill>
                  <a:srgbClr val="FF0000"/>
                </a:solidFill>
                <a:latin typeface="Bookman Old Style" pitchFamily="18" charset="0"/>
              </a:rPr>
              <a:t>Что вам больше всего нравится в Интернете?</a:t>
            </a:r>
          </a:p>
          <a:p>
            <a:endParaRPr lang="ru-RU" sz="1400" dirty="0">
              <a:latin typeface="Bookman Old Style" pitchFamily="18" charset="0"/>
            </a:endParaRPr>
          </a:p>
          <a:p>
            <a:endParaRPr lang="ru-RU" sz="1400" dirty="0">
              <a:latin typeface="Bookman Old Style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1600" b="1" dirty="0">
                <a:solidFill>
                  <a:srgbClr val="FF0000"/>
                </a:solidFill>
                <a:latin typeface="Bookman Old Style" pitchFamily="18" charset="0"/>
              </a:rPr>
              <a:t>Как ваши родители воспринимают ваши занятия в  Интернете? Почему?</a:t>
            </a:r>
          </a:p>
          <a:p>
            <a:endParaRPr lang="ru-RU" sz="1400" dirty="0">
              <a:latin typeface="Bookman Old Style" pitchFamily="18" charset="0"/>
            </a:endParaRPr>
          </a:p>
          <a:p>
            <a:r>
              <a:rPr lang="ru-RU" sz="1400" dirty="0">
                <a:latin typeface="Bookman Old Style" pitchFamily="18" charset="0"/>
              </a:rPr>
              <a:t>  </a:t>
            </a:r>
          </a:p>
          <a:p>
            <a:endParaRPr lang="ru-RU" sz="1400" dirty="0">
              <a:latin typeface="Bookman Old Style" pitchFamily="18" charset="0"/>
            </a:endParaRPr>
          </a:p>
        </p:txBody>
      </p:sp>
      <p:pic>
        <p:nvPicPr>
          <p:cNvPr id="16387" name="Рисунок 4" descr="19-59-thickbox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5157788"/>
            <a:ext cx="141605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548680"/>
            <a:ext cx="640871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Интернет - дневники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684213" y="1628775"/>
            <a:ext cx="78486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Никогда не публикуйте в них какую-либо личную информацию, в том числе фамилию, контактную информацию, домашний адрес, номера телефонов, название школы, адрес электронной почты, фамилии друзей или родственников, свои имена в программах мгновенного обмена сообщениями, возраст или дату рождения. Никогда не помещайте в журнале провокационные фотографии, свои или чьи-либо еще, и всегда проверяйте, не раскрывают ли изображения или даже задний план фотографий какую-либо личную информацию.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34820" name="Рисунок 4" descr="image4-01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4437063"/>
            <a:ext cx="2808287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620688"/>
            <a:ext cx="626469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Интернет-хулиганство</a:t>
            </a:r>
            <a:endParaRPr lang="ru-RU" sz="3200" dirty="0">
              <a:latin typeface="+mn-lt"/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5843" name="TextBox 6"/>
          <p:cNvSpPr txBox="1">
            <a:spLocks noChangeArrowheads="1"/>
          </p:cNvSpPr>
          <p:nvPr/>
        </p:nvSpPr>
        <p:spPr bwMode="auto">
          <a:xfrm>
            <a:off x="827088" y="1844675"/>
            <a:ext cx="75612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Игнорируйте таких хулиганов. Если вы не будете реагировать на их воздействия, большинству гриферов это, в конце концов, надоест и они уйдут.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35844" name="Рисунок 7" descr="376823375_2111345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25" y="4076700"/>
            <a:ext cx="32385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136904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Недостоверная информация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867" name="TextBox 3"/>
          <p:cNvSpPr txBox="1">
            <a:spLocks noChangeArrowheads="1"/>
          </p:cNvSpPr>
          <p:nvPr/>
        </p:nvSpPr>
        <p:spPr bwMode="auto">
          <a:xfrm>
            <a:off x="1258888" y="1700213"/>
            <a:ext cx="62658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Всегда проверяйте собранную в Сети информацию по другим источникам. Для проверки материалов обратитесь к другим сайтам или СМИ – газетам, журналам и книгам</a:t>
            </a:r>
          </a:p>
        </p:txBody>
      </p:sp>
      <p:pic>
        <p:nvPicPr>
          <p:cNvPr id="36868" name="Рисунок 4" descr="information-sign-2069524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3213100"/>
            <a:ext cx="2897188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424936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Материалы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Нежелательного содержания</a:t>
            </a:r>
          </a:p>
        </p:txBody>
      </p:sp>
      <p:sp>
        <p:nvSpPr>
          <p:cNvPr id="37890" name="TextBox 3"/>
          <p:cNvSpPr txBox="1">
            <a:spLocks noChangeArrowheads="1"/>
          </p:cNvSpPr>
          <p:nvPr/>
        </p:nvSpPr>
        <p:spPr bwMode="auto">
          <a:xfrm>
            <a:off x="971550" y="2276475"/>
            <a:ext cx="7129463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Используйте средства фильтрации нежелательного материала (например, MSN Premium’s Parental </a:t>
            </a:r>
            <a:r>
              <a:rPr lang="en-US">
                <a:latin typeface="Constantia" pitchFamily="18" charset="0"/>
              </a:rPr>
              <a:t>Controls</a:t>
            </a:r>
            <a:r>
              <a:rPr lang="ru-RU">
                <a:latin typeface="Constantia" pitchFamily="18" charset="0"/>
              </a:rPr>
              <a:t> или встроенные в </a:t>
            </a:r>
            <a:r>
              <a:rPr lang="en-US">
                <a:latin typeface="Constantia" pitchFamily="18" charset="0"/>
              </a:rPr>
              <a:t>Internet Explorer</a:t>
            </a:r>
            <a:r>
              <a:rPr lang="ru-RU">
                <a:latin typeface="Constantia" pitchFamily="18" charset="0"/>
              </a:rPr>
              <a:t>®). Научитесь критически относиться к содержанию онлайновых материалов и не доверять им.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37891" name="Рисунок 4" descr="1272261657_26017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860800"/>
            <a:ext cx="2613025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право 5"/>
          <p:cNvSpPr/>
          <p:nvPr/>
        </p:nvSpPr>
        <p:spPr>
          <a:xfrm>
            <a:off x="395288" y="6237288"/>
            <a:ext cx="936625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548680"/>
            <a:ext cx="648072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Помните!</a:t>
            </a:r>
          </a:p>
        </p:txBody>
      </p:sp>
      <p:sp>
        <p:nvSpPr>
          <p:cNvPr id="38914" name="TextBox 4"/>
          <p:cNvSpPr txBox="1">
            <a:spLocks noChangeArrowheads="1"/>
          </p:cNvSpPr>
          <p:nvPr/>
        </p:nvSpPr>
        <p:spPr bwMode="auto">
          <a:xfrm>
            <a:off x="395288" y="2133600"/>
            <a:ext cx="8353425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  <a:latin typeface="Bookman Old Style" pitchFamily="18" charset="0"/>
              </a:rPr>
              <a:t>ИНТЕРНЕТ</a:t>
            </a:r>
            <a:r>
              <a:rPr lang="ru-RU" sz="3200" b="1">
                <a:solidFill>
                  <a:srgbClr val="00B0F0"/>
                </a:solidFill>
                <a:latin typeface="Bookman Old Style" pitchFamily="18" charset="0"/>
              </a:rPr>
              <a:t> может быть </a:t>
            </a:r>
          </a:p>
          <a:p>
            <a:pPr algn="ctr"/>
            <a:r>
              <a:rPr lang="ru-RU" sz="3200" b="1">
                <a:solidFill>
                  <a:srgbClr val="FF0000"/>
                </a:solidFill>
                <a:latin typeface="Bookman Old Style" pitchFamily="18" charset="0"/>
              </a:rPr>
              <a:t>прекрасным и полезным</a:t>
            </a:r>
          </a:p>
          <a:p>
            <a:pPr algn="ctr"/>
            <a:r>
              <a:rPr lang="ru-RU" sz="3200" b="1">
                <a:solidFill>
                  <a:srgbClr val="00B0F0"/>
                </a:solidFill>
                <a:latin typeface="Bookman Old Style" pitchFamily="18" charset="0"/>
              </a:rPr>
              <a:t>средством для обучения, </a:t>
            </a:r>
          </a:p>
          <a:p>
            <a:pPr algn="ctr"/>
            <a:r>
              <a:rPr lang="ru-RU" sz="3200" b="1">
                <a:solidFill>
                  <a:srgbClr val="00B0F0"/>
                </a:solidFill>
                <a:latin typeface="Bookman Old Style" pitchFamily="18" charset="0"/>
              </a:rPr>
              <a:t>отдыха или общения с друзьями. </a:t>
            </a:r>
          </a:p>
          <a:p>
            <a:pPr algn="ctr"/>
            <a:r>
              <a:rPr lang="ru-RU" sz="5400" b="1">
                <a:solidFill>
                  <a:srgbClr val="FF0000"/>
                </a:solidFill>
                <a:latin typeface="Bookman Old Style" pitchFamily="18" charset="0"/>
              </a:rPr>
              <a:t>Но</a:t>
            </a:r>
            <a:r>
              <a:rPr lang="ru-RU" sz="3200" b="1">
                <a:solidFill>
                  <a:srgbClr val="00B0F0"/>
                </a:solidFill>
                <a:latin typeface="Bookman Old Style" pitchFamily="18" charset="0"/>
              </a:rPr>
              <a:t> – как и реальный мир – </a:t>
            </a:r>
          </a:p>
          <a:p>
            <a:pPr algn="ctr"/>
            <a:r>
              <a:rPr lang="ru-RU" sz="3200" b="1">
                <a:solidFill>
                  <a:srgbClr val="FF0000"/>
                </a:solidFill>
                <a:latin typeface="Bookman Old Style" pitchFamily="18" charset="0"/>
              </a:rPr>
              <a:t>Сеть тоже может быть опасна!</a:t>
            </a:r>
          </a:p>
          <a:p>
            <a:pPr algn="ctr"/>
            <a:endParaRPr lang="ru-RU" sz="3200">
              <a:latin typeface="Bookman Old Style" pitchFamily="18" charset="0"/>
            </a:endParaRPr>
          </a:p>
        </p:txBody>
      </p:sp>
      <p:pic>
        <p:nvPicPr>
          <p:cNvPr id="38915" name="Рисунок 5" descr="smili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3375"/>
            <a:ext cx="1336675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7031" y="692697"/>
            <a:ext cx="4709944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ВОПРоС</a:t>
            </a:r>
            <a:r>
              <a:rPr lang="ru-RU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 1 </a:t>
            </a:r>
          </a:p>
        </p:txBody>
      </p:sp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395288" y="2060575"/>
            <a:ext cx="82804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rgbClr val="FF0000"/>
                </a:solidFill>
                <a:latin typeface="Bookman Old Style" pitchFamily="18" charset="0"/>
              </a:rPr>
              <a:t>«Какие опасности подстерегают нас в Интернете?»</a:t>
            </a:r>
            <a:endParaRPr lang="ru-RU" sz="540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17411" name="Рисунок 3" descr="19-59-thickbox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5157788"/>
            <a:ext cx="141605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539750" y="692150"/>
            <a:ext cx="719138" cy="360363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539750" y="1412875"/>
            <a:ext cx="719138" cy="360363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539750" y="2133600"/>
            <a:ext cx="719138" cy="35877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539750" y="2852738"/>
            <a:ext cx="719138" cy="3603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539750" y="3500438"/>
            <a:ext cx="719138" cy="3603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539750" y="4221163"/>
            <a:ext cx="719138" cy="3603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39750" y="4868863"/>
            <a:ext cx="719138" cy="3603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39750" y="5516563"/>
            <a:ext cx="719138" cy="3603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39750" y="6165850"/>
            <a:ext cx="719138" cy="35877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42" name="TextBox 10"/>
          <p:cNvSpPr txBox="1">
            <a:spLocks noChangeArrowheads="1"/>
          </p:cNvSpPr>
          <p:nvPr/>
        </p:nvSpPr>
        <p:spPr bwMode="auto">
          <a:xfrm>
            <a:off x="1258888" y="620713"/>
            <a:ext cx="72009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2" action="ppaction://hlinksldjump"/>
              </a:rPr>
              <a:t>Преступники в интернете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18443" name="TextBox 11"/>
          <p:cNvSpPr txBox="1">
            <a:spLocks noChangeArrowheads="1"/>
          </p:cNvSpPr>
          <p:nvPr/>
        </p:nvSpPr>
        <p:spPr bwMode="auto">
          <a:xfrm>
            <a:off x="1258888" y="1341438"/>
            <a:ext cx="71294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3" action="ppaction://hlinksldjump"/>
              </a:rPr>
              <a:t>Вредоносные программы</a:t>
            </a:r>
            <a:endParaRPr lang="ru-RU">
              <a:latin typeface="Constantia" pitchFamily="18" charset="0"/>
            </a:endParaRPr>
          </a:p>
        </p:txBody>
      </p:sp>
      <p:sp>
        <p:nvSpPr>
          <p:cNvPr id="18444" name="TextBox 12"/>
          <p:cNvSpPr txBox="1">
            <a:spLocks noChangeArrowheads="1"/>
          </p:cNvSpPr>
          <p:nvPr/>
        </p:nvSpPr>
        <p:spPr bwMode="auto">
          <a:xfrm>
            <a:off x="1258888" y="1916113"/>
            <a:ext cx="63373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Интернет-мошенничесво и хищение данных с кредитной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4" action="ppaction://hlinksldjump"/>
              </a:rPr>
              <a:t>карты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18445" name="TextBox 16"/>
          <p:cNvSpPr txBox="1">
            <a:spLocks noChangeArrowheads="1"/>
          </p:cNvSpPr>
          <p:nvPr/>
        </p:nvSpPr>
        <p:spPr bwMode="auto">
          <a:xfrm>
            <a:off x="1258888" y="2781300"/>
            <a:ext cx="6913562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5" action="ppaction://hlinksldjump"/>
              </a:rPr>
              <a:t>Азартные игры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18446" name="TextBox 17"/>
          <p:cNvSpPr txBox="1">
            <a:spLocks noChangeArrowheads="1"/>
          </p:cNvSpPr>
          <p:nvPr/>
        </p:nvSpPr>
        <p:spPr bwMode="auto">
          <a:xfrm>
            <a:off x="1258888" y="3429000"/>
            <a:ext cx="67691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6" action="ppaction://hlinksldjump"/>
              </a:rPr>
              <a:t>Онлайновое пиратство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18447" name="TextBox 18"/>
          <p:cNvSpPr txBox="1">
            <a:spLocks noChangeArrowheads="1"/>
          </p:cNvSpPr>
          <p:nvPr/>
        </p:nvSpPr>
        <p:spPr bwMode="auto">
          <a:xfrm>
            <a:off x="1258888" y="4149725"/>
            <a:ext cx="67691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7" action="ppaction://hlinksldjump"/>
              </a:rPr>
              <a:t>Интернет - дневники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18448" name="TextBox 19"/>
          <p:cNvSpPr txBox="1">
            <a:spLocks noChangeArrowheads="1"/>
          </p:cNvSpPr>
          <p:nvPr/>
        </p:nvSpPr>
        <p:spPr bwMode="auto">
          <a:xfrm>
            <a:off x="1258888" y="4797425"/>
            <a:ext cx="66262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8" action="ppaction://hlinksldjump"/>
              </a:rPr>
              <a:t>Интернет-хулиганство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18449" name="TextBox 20"/>
          <p:cNvSpPr txBox="1">
            <a:spLocks noChangeArrowheads="1"/>
          </p:cNvSpPr>
          <p:nvPr/>
        </p:nvSpPr>
        <p:spPr bwMode="auto">
          <a:xfrm>
            <a:off x="1258888" y="5445125"/>
            <a:ext cx="5257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9" action="ppaction://hlinksldjump"/>
              </a:rPr>
              <a:t>Недостоверная информация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8450" name="TextBox 21"/>
          <p:cNvSpPr txBox="1">
            <a:spLocks noChangeArrowheads="1"/>
          </p:cNvSpPr>
          <p:nvPr/>
        </p:nvSpPr>
        <p:spPr bwMode="auto">
          <a:xfrm>
            <a:off x="1258888" y="6092825"/>
            <a:ext cx="788511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Bookman Old Style" pitchFamily="18" charset="0"/>
                <a:hlinkClick r:id="rId10" action="ppaction://hlinksldjump"/>
              </a:rPr>
              <a:t>Материалы нежелательного содержания</a:t>
            </a:r>
            <a:endParaRPr lang="ru-RU" sz="2400">
              <a:solidFill>
                <a:srgbClr val="FF0000"/>
              </a:solidFill>
              <a:latin typeface="Bookman Old Style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23" name="Вертикальный свиток 22">
            <a:hlinkClick r:id="rId11" action="ppaction://hlinksldjump"/>
          </p:cNvPr>
          <p:cNvSpPr/>
          <p:nvPr/>
        </p:nvSpPr>
        <p:spPr>
          <a:xfrm>
            <a:off x="5940425" y="620713"/>
            <a:ext cx="647700" cy="504825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Вертикальный свиток 24">
            <a:hlinkClick r:id="rId12" action="ppaction://hlinksldjump"/>
          </p:cNvPr>
          <p:cNvSpPr/>
          <p:nvPr/>
        </p:nvSpPr>
        <p:spPr>
          <a:xfrm>
            <a:off x="5795963" y="1341438"/>
            <a:ext cx="647700" cy="503237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Вертикальный свиток 25">
            <a:hlinkClick r:id="rId13" action="ppaction://hlinksldjump"/>
          </p:cNvPr>
          <p:cNvSpPr/>
          <p:nvPr/>
        </p:nvSpPr>
        <p:spPr>
          <a:xfrm>
            <a:off x="7596188" y="1844675"/>
            <a:ext cx="647700" cy="504825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Вертикальный свиток 26">
            <a:hlinkClick r:id="rId14" action="ppaction://hlinksldjump"/>
          </p:cNvPr>
          <p:cNvSpPr/>
          <p:nvPr/>
        </p:nvSpPr>
        <p:spPr>
          <a:xfrm>
            <a:off x="4067175" y="2781300"/>
            <a:ext cx="649288" cy="503238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Вертикальный свиток 27">
            <a:hlinkClick r:id="rId15" action="ppaction://hlinksldjump"/>
          </p:cNvPr>
          <p:cNvSpPr/>
          <p:nvPr/>
        </p:nvSpPr>
        <p:spPr>
          <a:xfrm>
            <a:off x="5364163" y="3357563"/>
            <a:ext cx="647700" cy="503237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Вертикальный свиток 28">
            <a:hlinkClick r:id="rId16" action="ppaction://hlinksldjump"/>
          </p:cNvPr>
          <p:cNvSpPr/>
          <p:nvPr/>
        </p:nvSpPr>
        <p:spPr>
          <a:xfrm>
            <a:off x="4932363" y="4149725"/>
            <a:ext cx="647700" cy="503238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Вертикальный свиток 29">
            <a:hlinkClick r:id="rId17" action="ppaction://hlinksldjump"/>
          </p:cNvPr>
          <p:cNvSpPr/>
          <p:nvPr/>
        </p:nvSpPr>
        <p:spPr>
          <a:xfrm>
            <a:off x="5292725" y="4797425"/>
            <a:ext cx="647700" cy="503238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Вертикальный свиток 30">
            <a:hlinkClick r:id="rId18" action="ppaction://hlinksldjump"/>
          </p:cNvPr>
          <p:cNvSpPr/>
          <p:nvPr/>
        </p:nvSpPr>
        <p:spPr>
          <a:xfrm>
            <a:off x="6300788" y="5373688"/>
            <a:ext cx="647700" cy="503237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Вертикальный свиток 31">
            <a:hlinkClick r:id="rId19" action="ppaction://hlinksldjump"/>
          </p:cNvPr>
          <p:cNvSpPr/>
          <p:nvPr/>
        </p:nvSpPr>
        <p:spPr>
          <a:xfrm>
            <a:off x="8316913" y="6021388"/>
            <a:ext cx="647700" cy="503237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8139" y="476673"/>
            <a:ext cx="694773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Преступники в интернете</a:t>
            </a:r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250825" y="1341438"/>
            <a:ext cx="8642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onstantia" pitchFamily="18" charset="0"/>
              </a:rPr>
              <a:t>ДЕЙСТВИЯ, КОТОРЫЕ ПРЕДПРИНИМАЮТ </a:t>
            </a:r>
          </a:p>
          <a:p>
            <a:pPr algn="ctr"/>
            <a:r>
              <a:rPr lang="ru-RU" b="1">
                <a:latin typeface="Constantia" pitchFamily="18" charset="0"/>
              </a:rPr>
              <a:t>ПРЕСТУПНИКИ В ИНТЕРНЕТЕ</a:t>
            </a:r>
            <a:r>
              <a:rPr lang="ru-RU">
                <a:latin typeface="Constantia" pitchFamily="18" charset="0"/>
              </a:rPr>
              <a:t>. </a:t>
            </a:r>
          </a:p>
          <a:p>
            <a:pPr algn="just"/>
            <a:r>
              <a:rPr lang="ru-RU">
                <a:latin typeface="Constantia" pitchFamily="18" charset="0"/>
              </a:rPr>
              <a:t>Преступники преимущественно устанавливают контакты с детьми в чатах, при обмене мгновенными сообщениями, по электронной почте или на форумах. Для решения своих проблем многие подростки обращаются за поддержкой. Злоумышленники часто сами там обитают; они стараются привлечь подростка своим вниманием, заботливостью, добротой и даже подарками, нередко затрачивая на эти усилия значительное время, деньги и энергию. Обычно они хорошо осведомлены о музыкальных новинках и современных увлечениях детей. Они выслушивают проблемы подростков и сочувствуют им. Но постепенно злоумышленники вносят в свои беседы оттенок сексуальности или демонстрируют материалы откровенно эротического содержания, пытаясь ослабить моральные запреты, сдерживающие молодых людей. Некоторые преступники могут действовать быстрее других и сразу же заводить сексуальные беседы. Преступники могут также оценивать возможность встречи с детьми в реальной жизни.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548681"/>
            <a:ext cx="7416824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Вредоносные программы</a:t>
            </a:r>
          </a:p>
        </p:txBody>
      </p:sp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611188" y="1773238"/>
            <a:ext cx="7848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К вредоносным программам относятся вирусы, черви и «троянские кони» – это компьютерные программы, которые могут нанести вред вашему  компьютеру и хранящимся на нем данным. Они также могут снижать скорость обмена данными с Интернетом и даже использовать ваш компьютер для распространения своих копий на компьютеры ваших друзей, родственников, коллег и по всей остальной глобальной Cети.</a:t>
            </a:r>
          </a:p>
          <a:p>
            <a:pPr algn="just"/>
            <a:r>
              <a:rPr lang="ru-RU" b="1">
                <a:latin typeface="Constantia" pitchFamily="18" charset="0"/>
              </a:rPr>
              <a:t> </a:t>
            </a:r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20483" name="Рисунок 5" descr="10947db38889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8888" y="3644900"/>
            <a:ext cx="24860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Рисунок 6" descr="virus3(1)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13589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лево 7">
            <a:hlinkClick r:id="rId4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3"/>
            <a:ext cx="9144000" cy="95410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Интернет-мошенничество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 хищение данных с кредитной карты</a:t>
            </a:r>
          </a:p>
        </p:txBody>
      </p:sp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611188" y="1844675"/>
            <a:ext cx="7777162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onstantia" pitchFamily="18" charset="0"/>
              </a:rPr>
              <a:t>В ЧЕМ СОСТОИТ МОШЕННИЧЕСТВО? </a:t>
            </a:r>
          </a:p>
          <a:p>
            <a:pPr algn="just"/>
            <a:r>
              <a:rPr lang="ru-RU">
                <a:latin typeface="Constantia" pitchFamily="18" charset="0"/>
              </a:rPr>
              <a:t>Среди Интернет-мошенничеств широкое распространение получила применяемая хакерами техника «phishing»,состоящая в том, что в фальшивое электронное письмо включается ссылка, ведущая на популярный узел, но в действительности она приводит пользователя на мошеннический узел, который выглядит точно так же, как официальный. Убедив пользователя в том, что он находится на официальном узле, хакеры пытаются склонить его к вводу паролей, номеров кредитных карт и другой секретной информации, которая потом может и будет использована с ущербом для пользователя.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21507" name="Рисунок 3" descr="0195284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4724400"/>
            <a:ext cx="2001838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3480" y="548680"/>
            <a:ext cx="6297045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Азартные игры</a:t>
            </a:r>
          </a:p>
        </p:txBody>
      </p:sp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684213" y="1557338"/>
            <a:ext cx="7848600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Разница между игровыми сайтами и сайтами с азартными играми состоит в том, что на игровых сайтах обычно содержатся настольные и словесные игры, аркады и головоломки с системой начисления очков. Здесь не тратятся деньги: ни настоящие, ни игровые. В отличие от игровых сайтов, сайты с азартными играми могут допускать, что люди выигрывают или проигрывают игровые деньги. Сайты с играми на деньги обычно содержат игры, связанны с выигрышем или проигрышем настоящих денег.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22531" name="Рисунок 3" descr="0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3644900"/>
            <a:ext cx="30226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620689"/>
            <a:ext cx="6431977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Онлайновое пиратство</a:t>
            </a:r>
          </a:p>
        </p:txBody>
      </p:sp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684213" y="1844675"/>
            <a:ext cx="77755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Онлайновое пиратство – это незаконное копирование и распространение (как для деловых, так и для</a:t>
            </a:r>
            <a:r>
              <a:rPr lang="ru-RU" b="1">
                <a:latin typeface="Constantia" pitchFamily="18" charset="0"/>
              </a:rPr>
              <a:t> </a:t>
            </a:r>
            <a:r>
              <a:rPr lang="ru-RU">
                <a:latin typeface="Constantia" pitchFamily="18" charset="0"/>
              </a:rPr>
              <a:t>личных целей) материалов, защищенных авторским</a:t>
            </a:r>
            <a:r>
              <a:rPr lang="ru-RU" b="1">
                <a:latin typeface="Constantia" pitchFamily="18" charset="0"/>
              </a:rPr>
              <a:t> </a:t>
            </a:r>
            <a:r>
              <a:rPr lang="ru-RU">
                <a:latin typeface="Constantia" pitchFamily="18" charset="0"/>
              </a:rPr>
              <a:t>правом – например, музыки, фильмов, игр или программ – без разрешения правообладателя.</a:t>
            </a:r>
          </a:p>
          <a:p>
            <a:pPr algn="just"/>
            <a:endParaRPr lang="ru-RU">
              <a:latin typeface="Constantia" pitchFamily="18" charset="0"/>
            </a:endParaRPr>
          </a:p>
        </p:txBody>
      </p:sp>
      <p:pic>
        <p:nvPicPr>
          <p:cNvPr id="23555" name="Рисунок 3" descr="originnal_631d9105c2d84779477fa04152640ce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538" y="3716338"/>
            <a:ext cx="430530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68313" y="6237288"/>
            <a:ext cx="719137" cy="3603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192</TotalTime>
  <Words>1134</Words>
  <Application>Microsoft Office PowerPoint</Application>
  <PresentationFormat>Экран (4:3)</PresentationFormat>
  <Paragraphs>82</Paragraphs>
  <Slides>24</Slides>
  <Notes>0</Notes>
  <HiddenSlides>18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5</cp:lastModifiedBy>
  <cp:revision>2</cp:revision>
  <dcterms:created xsi:type="dcterms:W3CDTF">2010-11-06T07:34:15Z</dcterms:created>
  <dcterms:modified xsi:type="dcterms:W3CDTF">2018-11-11T09:53:40Z</dcterms:modified>
</cp:coreProperties>
</file>