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14.xml" ContentType="application/vnd.openxmlformats-officedocument.presentationml.tags+xml"/>
  <Override PartName="/ppt/tags/tag15.xml" ContentType="application/vnd.openxmlformats-officedocument.presentationml.tags+xml"/>
  <Default Extension="xlsx" ContentType="application/vnd.openxmlformats-officedocument.spreadsheetml.sheet"/>
  <Override PartName="/ppt/charts/chart3.xml" ContentType="application/vnd.openxmlformats-officedocument.drawingml.chart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81" r:id="rId3"/>
    <p:sldId id="292" r:id="rId4"/>
    <p:sldId id="293" r:id="rId5"/>
    <p:sldId id="294" r:id="rId6"/>
    <p:sldId id="295" r:id="rId7"/>
    <p:sldId id="297" r:id="rId8"/>
    <p:sldId id="296" r:id="rId9"/>
    <p:sldId id="300" r:id="rId10"/>
    <p:sldId id="298" r:id="rId11"/>
    <p:sldId id="301" r:id="rId12"/>
    <p:sldId id="299" r:id="rId13"/>
    <p:sldId id="302" r:id="rId14"/>
    <p:sldId id="304" r:id="rId15"/>
    <p:sldId id="306" r:id="rId16"/>
    <p:sldId id="303" r:id="rId17"/>
    <p:sldId id="30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674" autoAdjust="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400" dirty="0"/>
              <a:t>«Что Вы планируете украшать на Новый год: ель, сосну или искусственную елку?»</a:t>
            </a:r>
          </a:p>
        </c:rich>
      </c:tx>
      <c:layout>
        <c:manualLayout>
          <c:xMode val="edge"/>
          <c:yMode val="edge"/>
          <c:x val="0.1163280383144641"/>
          <c:y val="5.4450821253778842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2.6234567901234584E-2"/>
          <c:y val="0.17602242881791133"/>
          <c:w val="0.64177080295518685"/>
          <c:h val="0.76505088530330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«Что Вы планируете украшать на Новый год: ель, сосну или искусственную елку?»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ответили сосну</c:v>
                </c:pt>
                <c:pt idx="1">
                  <c:v>ель</c:v>
                </c:pt>
                <c:pt idx="2">
                  <c:v>ставили искусственную ёлку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44</c:v>
                </c:pt>
                <c:pt idx="1">
                  <c:v>7</c:v>
                </c:pt>
                <c:pt idx="2">
                  <c:v>49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398126931001572"/>
          <c:y val="0.26643435964794515"/>
          <c:w val="0.32060668068816001"/>
          <c:h val="0.68145289805283049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«Что вы делаете с деревом после праздников?»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выкидывают.</c:v>
                </c:pt>
                <c:pt idx="1">
                  <c:v>сжигают.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92</c:v>
                </c:pt>
                <c:pt idx="1">
                  <c:v>8</c:v>
                </c:pt>
              </c:numCache>
            </c:numRef>
          </c:val>
        </c:ser>
      </c:pie3D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Какую альтернативу можно предложить настоящему дереву?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предложили ставить искусственную ёлку</c:v>
                </c:pt>
                <c:pt idx="1">
                  <c:v>предложили сделать своими руками ёлку из различных материалов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</c:v>
                </c:pt>
                <c:pt idx="1">
                  <c:v>11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368E6-314C-4EBD-AABD-37EAE4A03887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C88C9-8FB6-418F-8707-D28652345C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4366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C88C9-8FB6-418F-8707-D28652345CC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021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CC14-B8A5-496B-90AA-2F5DF35FA85C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AD6-4BF8-4E27-84EA-EB9188DBE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CC14-B8A5-496B-90AA-2F5DF35FA85C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AD6-4BF8-4E27-84EA-EB9188DBE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CC14-B8A5-496B-90AA-2F5DF35FA85C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AD6-4BF8-4E27-84EA-EB9188DBE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CC14-B8A5-496B-90AA-2F5DF35FA85C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AD6-4BF8-4E27-84EA-EB9188DBE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CC14-B8A5-496B-90AA-2F5DF35FA85C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AD6-4BF8-4E27-84EA-EB9188DBE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CC14-B8A5-496B-90AA-2F5DF35FA85C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AD6-4BF8-4E27-84EA-EB9188DBE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CC14-B8A5-496B-90AA-2F5DF35FA85C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AD6-4BF8-4E27-84EA-EB9188DBE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CC14-B8A5-496B-90AA-2F5DF35FA85C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AD6-4BF8-4E27-84EA-EB9188DBE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CC14-B8A5-496B-90AA-2F5DF35FA85C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AD6-4BF8-4E27-84EA-EB9188DBE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CC14-B8A5-496B-90AA-2F5DF35FA85C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AD6-4BF8-4E27-84EA-EB9188DBE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CC14-B8A5-496B-90AA-2F5DF35FA85C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AD6-4BF8-4E27-84EA-EB9188DBE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DCC14-B8A5-496B-90AA-2F5DF35FA85C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87AD6-4BF8-4E27-84EA-EB9188DBEA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2.wav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microsoft.com/office/2007/relationships/media" Target="../media/media11.wav"/><Relationship Id="rId5" Type="http://schemas.openxmlformats.org/officeDocument/2006/relationships/chart" Target="../charts/chart3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media" Target="../media/media12.wav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3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jpe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13.jpeg"/><Relationship Id="rId5" Type="http://schemas.openxmlformats.org/officeDocument/2006/relationships/image" Target="../media/image6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microsoft.com/office/2007/relationships/media" Target="../media/media1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microsoft.com/office/2007/relationships/media" Target="../media/media15.wav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microsoft.com/office/2007/relationships/media" Target="../media/media16.wav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microsoft.com/office/2007/relationships/media" Target="../media/media17.wav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NULL" TargetMode="External"/><Relationship Id="rId1" Type="http://schemas.openxmlformats.org/officeDocument/2006/relationships/tags" Target="../tags/tag16.xml"/><Relationship Id="rId6" Type="http://schemas.microsoft.com/office/2007/relationships/media" Target="../media/media18.wav"/><Relationship Id="rId5" Type="http://schemas.openxmlformats.org/officeDocument/2006/relationships/image" Target="../media/image16.gif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microsoft.com/office/2007/relationships/media" Target="../media/media3.wav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microsoft.com/office/2007/relationships/media" Target="../media/media4.wav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microsoft.com/office/2007/relationships/media" Target="../media/media5.wav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microsoft.com/office/2007/relationships/media" Target="../media/media6.wav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microsoft.com/office/2007/relationships/media" Target="../media/media7.wav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microsoft.com/office/2007/relationships/media" Target="../media/media8.wav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microsoft.com/office/2007/relationships/media" Target="../media/media9.wav"/><Relationship Id="rId5" Type="http://schemas.openxmlformats.org/officeDocument/2006/relationships/chart" Target="../charts/chart1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microsoft.com/office/2007/relationships/media" Target="../media/media10.wav"/><Relationship Id="rId5" Type="http://schemas.openxmlformats.org/officeDocument/2006/relationships/chart" Target="../charts/char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ya-umni4ka.ru/wp-content/uploads/2012/12/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2943"/>
            <a:ext cx="9129911" cy="695739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42910" y="428605"/>
            <a:ext cx="8143932" cy="857255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Практико-ориентированный проект </a:t>
            </a:r>
            <a:r>
              <a:rPr lang="ru-RU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/>
            </a:r>
            <a:br>
              <a:rPr lang="ru-RU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555776" y="1052736"/>
            <a:ext cx="5659562" cy="337639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  <a:latin typeface="Monotype Corsiva" pitchFamily="66" charset="0"/>
              </a:rPr>
              <a:t>«Наша новогодняя красавица»</a:t>
            </a:r>
            <a:endParaRPr lang="ru-RU" sz="48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5072074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Александр\Downloads\фгт\ё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124744"/>
            <a:ext cx="3500461" cy="3714776"/>
          </a:xfrm>
          <a:prstGeom prst="rect">
            <a:avLst/>
          </a:prstGeom>
          <a:noFill/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 flipH="1">
            <a:off x="4932040" y="2592751"/>
            <a:ext cx="331236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Выполнил: </a:t>
            </a:r>
            <a:r>
              <a:rPr lang="ru-RU" altLang="ru-RU" sz="2000" b="1" dirty="0" err="1" smtClean="0">
                <a:latin typeface="Times New Roman" pitchFamily="18" charset="0"/>
                <a:cs typeface="Times New Roman" pitchFamily="18" charset="0"/>
              </a:rPr>
              <a:t>Цуканов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Михаил </a:t>
            </a:r>
            <a:endParaRPr lang="ru-RU" altLang="ru-RU" sz="2000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ученик 2 в класса</a:t>
            </a:r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Усть-Таркской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СОШ</a:t>
            </a:r>
          </a:p>
          <a:p>
            <a:pPr eaLnBrk="1" hangingPunct="1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Соловьева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Елена Владимировна.</a:t>
            </a:r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atali_-_Novogodnie_igrushki_minusovka_-_NOVOGODN_E_GRUShK__muzofon.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15616" y="5445224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77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ownloads\фгт\ш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9938" y="0"/>
            <a:ext cx="9243938" cy="6858000"/>
          </a:xfrm>
          <a:prstGeom prst="rect">
            <a:avLst/>
          </a:prstGeom>
          <a:noFill/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4146831209"/>
              </p:ext>
            </p:extLst>
          </p:nvPr>
        </p:nvGraphicFramePr>
        <p:xfrm>
          <a:off x="755576" y="69269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8971464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9944"/>
    </mc:Choice>
    <mc:Fallback>
      <p:transition spd="slow" advTm="19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ownloads\фгт\ш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3025" y="0"/>
            <a:ext cx="9240063" cy="704291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27870993"/>
              </p:ext>
            </p:extLst>
          </p:nvPr>
        </p:nvGraphicFramePr>
        <p:xfrm>
          <a:off x="1524000" y="139700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Искусственную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Живую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46%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54%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35696" y="476672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акую 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ёлку лучше нарядить к празднику – искусственную или живую</a:t>
            </a:r>
          </a:p>
        </p:txBody>
      </p:sp>
      <p:pic>
        <p:nvPicPr>
          <p:cNvPr id="3074" name="Picture 2" descr="http://www.eli-eli.ru/_mod_files/ce_images/rossiiskaya_el/img_09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2492872" cy="3590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abyweb.com.ua/published/publicdata/BABYWEBDB/attachments/SC/products_pictures/%D0%A1%D0%9C-210zyvn_en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257" y="2708920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1084055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5991"/>
    </mc:Choice>
    <mc:Fallback>
      <p:transition spd="slow" advTm="15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ownloads\фгт\ш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8026"/>
            <a:ext cx="9144000" cy="690602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476672"/>
            <a:ext cx="748883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Вторичное использование хвойных 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деревьев.</a:t>
            </a:r>
            <a:endParaRPr lang="ru-RU" sz="32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553890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Хвойные ванны – источник здоровья</a:t>
            </a:r>
          </a:p>
        </p:txBody>
      </p:sp>
      <p:pic>
        <p:nvPicPr>
          <p:cNvPr id="5122" name="Picture 2" descr="http://fizterapia.ru/wp-content/uploads/2014/11/hvoynyie-vannyi-pokazaniya-i-protivopokazaniya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61776"/>
            <a:ext cx="3024336" cy="2302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11960" y="177281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Ветки – на корм животным. </a:t>
            </a:r>
          </a:p>
        </p:txBody>
      </p:sp>
      <p:pic>
        <p:nvPicPr>
          <p:cNvPr id="5124" name="Picture 4" descr="http://www.zoovestnik.ru/wp-content/uploads/2012/01/%D0%BA%D0%BE%D0%B7%D0%B5%D0%B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42148"/>
            <a:ext cx="3040529" cy="2023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99792" y="416600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Лечебный отвар из сосны. </a:t>
            </a:r>
          </a:p>
        </p:txBody>
      </p:sp>
      <p:pic>
        <p:nvPicPr>
          <p:cNvPr id="5126" name="Picture 6" descr="https://im2-tub-ru.yandex.net/i?id=ee765aea2eda1847b8c4cab094e819cb&amp;n=33&amp;h=225&amp;w=3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707" y="4564470"/>
            <a:ext cx="2472866" cy="1854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8971464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7048"/>
    </mc:Choice>
    <mc:Fallback>
      <p:transition spd="slow" advTm="17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ownloads\фгт\ш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30"/>
            <a:ext cx="9144000" cy="685427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55576" y="260649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изготовления елочки из бумажных салфеток.</a:t>
            </a:r>
            <a:endParaRPr lang="ru-RU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/>
              <a:t>Мы предлагаем свою альтернативу настоящему дереву.</a:t>
            </a:r>
          </a:p>
          <a:p>
            <a:pPr algn="ctr"/>
            <a:r>
              <a:rPr lang="ru-RU" sz="1200" dirty="0"/>
              <a:t>Для изготовления елочки нам понадобится:</a:t>
            </a:r>
          </a:p>
          <a:p>
            <a:pPr lvl="0" algn="ctr"/>
            <a:r>
              <a:rPr lang="ru-RU" sz="1200" dirty="0" smtClean="0"/>
              <a:t>салфетки, ножницы, картон, </a:t>
            </a:r>
            <a:r>
              <a:rPr lang="ru-RU" sz="1200" dirty="0" err="1" smtClean="0"/>
              <a:t>степлер</a:t>
            </a:r>
            <a:r>
              <a:rPr lang="ru-RU" sz="1200" dirty="0" smtClean="0"/>
              <a:t>, клей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/>
              <a:t>Складываем салфетку в четыре раза. Получится небольшой квадрат. Каждый такой квадрат в центре соединяем </a:t>
            </a:r>
            <a:r>
              <a:rPr lang="ru-RU" sz="1200" dirty="0" err="1"/>
              <a:t>степлером</a:t>
            </a:r>
            <a:r>
              <a:rPr lang="ru-RU" sz="1200" dirty="0"/>
              <a:t>. Теперь из квадратов делаем круги, обрезав аккуратно ножницами, чтобы каждый кружок получился в отдельности.</a:t>
            </a:r>
          </a:p>
        </p:txBody>
      </p:sp>
      <p:pic>
        <p:nvPicPr>
          <p:cNvPr id="6152" name="Рисунок 1" descr="Описание: текст при наведени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99641"/>
            <a:ext cx="2415927" cy="189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83471" y="2199641"/>
            <a:ext cx="413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Затем отгибаем, придавая объем, чтобы получился практически шарик</a:t>
            </a:r>
            <a:r>
              <a:rPr lang="ru-RU" sz="1400" dirty="0"/>
              <a:t>.</a:t>
            </a:r>
          </a:p>
        </p:txBody>
      </p:sp>
      <p:pic>
        <p:nvPicPr>
          <p:cNvPr id="6153" name="Рисунок 2" descr="Описание: текст при наведени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2709605"/>
            <a:ext cx="1991494" cy="178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Рисунок 3" descr="Описание: текст при наведени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32856"/>
            <a:ext cx="24765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544" y="4507215"/>
            <a:ext cx="7704856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Из картона делаем большой конус, который послужит каркасом будущей елки. Края конуса можно скрепить </a:t>
            </a:r>
            <a:r>
              <a:rPr lang="ru-RU" dirty="0" err="1">
                <a:solidFill>
                  <a:srgbClr val="00B0F0"/>
                </a:solidFill>
              </a:rPr>
              <a:t>степлером</a:t>
            </a:r>
            <a:r>
              <a:rPr lang="ru-RU" dirty="0">
                <a:solidFill>
                  <a:srgbClr val="00B0F0"/>
                </a:solidFill>
              </a:rPr>
              <a:t> или приклеить обыкновенным канцелярским клеем. На этот картонный конус приклеиваем получившиеся шарики из салфеток. Начинать это делать лучше всего с основания будущей елки.</a:t>
            </a:r>
          </a:p>
          <a:p>
            <a:r>
              <a:rPr lang="ru-RU" dirty="0">
                <a:solidFill>
                  <a:srgbClr val="00B0F0"/>
                </a:solidFill>
              </a:rPr>
              <a:t>После того, как  получилась елка из салфеток, её можно украсить большими бусинами, бисером, бантиками - в общем всем, что найдется под рукой.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9299160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0949"/>
    </mc:Choice>
    <mc:Fallback>
      <p:transition spd="slow" advTm="50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ownloads\фгт\ш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8" y="-99392"/>
            <a:ext cx="9251504" cy="69573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63688" y="60028"/>
            <a:ext cx="54641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ЗАКЛЮЧЕНИЕ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1052736"/>
            <a:ext cx="75608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Подводя итоги своей работы, мы можем сделать вывод: мы добились поставленной цели, узнали много нового и интересного о хвойных деревьях, об их значении в природе и жизни человека. Считаем, что и ребята, и взрослые не остались равнодушными к проблеме сохранения хвойных деревьев в нашей местности. Нами было доказано, что новогоднее дерево может быть полезно после праздников. Гипотеза подтвердилась.</a:t>
            </a:r>
          </a:p>
          <a:p>
            <a:r>
              <a:rPr lang="ru-RU" dirty="0"/>
              <a:t>Возвращаясь к проблеме: Как сохранить лесную красавицу и дать ей «вторую жизнь» мы рекомендуем: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3638060"/>
            <a:ext cx="58326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/>
              <a:t>Не рубить елочку, где придется, а только с разрешения лесника.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/>
              <a:t>Нельзя, проходя по лесу, просто так обломить макушку молодого дерева.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/>
              <a:t>Не обязательно украшать квартиру на Новый год целым деревом, его может заменить композиция из хвойных лап, игрушек, гирлянд, или украсить искусственное дерево. А еще лучше сделать ёлочку своими руками используя различные материалы.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9299160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1053"/>
    </mc:Choice>
    <mc:Fallback>
      <p:transition spd="slow" advTm="51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ya-umni4ka.ru/wp-content/uploads/2012/12/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255" y="0"/>
            <a:ext cx="9252519" cy="6858000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этого, если вы ставили натуральную ёлку, стоит подумать как ещё можно использовать отслужившее в праздники хвойное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дерево. А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рекомендуем:</a:t>
            </a:r>
          </a:p>
          <a:p>
            <a:pPr lvl="0"/>
            <a:r>
              <a:rPr lang="ru-RU" sz="2800" dirty="0"/>
              <a:t>запаривать хвою в лечебных целях и для принятия ванн;</a:t>
            </a:r>
          </a:p>
          <a:p>
            <a:pPr lvl="0"/>
            <a:r>
              <a:rPr lang="ru-RU" sz="2800" dirty="0"/>
              <a:t> использовать в этих же целях кору деревьев;</a:t>
            </a:r>
          </a:p>
          <a:p>
            <a:pPr lvl="0"/>
            <a:r>
              <a:rPr lang="ru-RU" sz="2800" dirty="0"/>
              <a:t> древесину можно использовать для изготовления мебели или в качестве дров;</a:t>
            </a:r>
          </a:p>
          <a:p>
            <a:pPr lvl="0"/>
            <a:r>
              <a:rPr lang="ru-RU" sz="2800" dirty="0"/>
              <a:t>также можно использовать смолы дерева.</a:t>
            </a:r>
          </a:p>
          <a:p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03565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3443"/>
    </mc:Choice>
    <mc:Fallback>
      <p:transition spd="slow" advTm="23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ownloads\фгт\ш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30"/>
            <a:ext cx="9144000" cy="685427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620688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B050"/>
                </a:solidFill>
                <a:latin typeface="Monotype Corsiva" panose="03010101010201010101" pitchFamily="66" charset="0"/>
              </a:rPr>
              <a:t>Скоро наступит праздник, многие из вас будут решать – украсить свой дом елкой натуральной или искусственной. И мы просим вас – подумайте не только о себе, подумайте о деревьях: они живые и красивые.  Стоит ли ради нескольких праздничных дней вашей человеческой жизни лишать жизни их? 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9299160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1357"/>
    </mc:Choice>
    <mc:Fallback>
      <p:transition spd="slow" advTm="21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Pictures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4685" y="0"/>
            <a:ext cx="9174604" cy="6858000"/>
          </a:xfrm>
          <a:prstGeom prst="rect">
            <a:avLst/>
          </a:prstGeom>
          <a:noFill/>
        </p:spPr>
      </p:pic>
      <p:pic>
        <p:nvPicPr>
          <p:cNvPr id="7170" name="Picture 2" descr="http://s20.rimg.info/939333998b14c212304e831714868e5a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9838"/>
            <a:ext cx="6505971" cy="52734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9158907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8051"/>
    </mc:Choice>
    <mc:Fallback>
      <p:transition spd="slow" advTm="18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edsovet.su/_ld/402/414379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427984" y="1340006"/>
            <a:ext cx="4392488" cy="36933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Monotype Corsiva" panose="03010101010201010101" pitchFamily="66" charset="0"/>
                <a:cs typeface="Arial" pitchFamily="34" charset="0"/>
              </a:rPr>
              <a:t>Как хороша новогодняя ёлка!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343434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Monotype Corsiva" panose="03010101010201010101" pitchFamily="66" charset="0"/>
                <a:cs typeface="Arial" pitchFamily="34" charset="0"/>
              </a:rPr>
              <a:t>Как нарядилась она - погляди!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343434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Monotype Corsiva" panose="03010101010201010101" pitchFamily="66" charset="0"/>
                <a:cs typeface="Arial" pitchFamily="34" charset="0"/>
              </a:rPr>
              <a:t>Платье на ёлке зелёного цвета,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343434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Monotype Corsiva" panose="03010101010201010101" pitchFamily="66" charset="0"/>
                <a:cs typeface="Arial" pitchFamily="34" charset="0"/>
              </a:rPr>
              <a:t>Яркие бусы блестят на груди.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343434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Monotype Corsiva" panose="03010101010201010101" pitchFamily="66" charset="0"/>
                <a:cs typeface="Arial" pitchFamily="34" charset="0"/>
              </a:rPr>
              <a:t>Ёлка у нас высока и стройна,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343434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Monotype Corsiva" panose="03010101010201010101" pitchFamily="66" charset="0"/>
                <a:cs typeface="Arial" pitchFamily="34" charset="0"/>
              </a:rPr>
              <a:t>Вечером вся засверкает она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343434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Monotype Corsiva" panose="03010101010201010101" pitchFamily="66" charset="0"/>
                <a:cs typeface="Arial" pitchFamily="34" charset="0"/>
              </a:rPr>
              <a:t>Блеском огней, и снежинок, и звёзд -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343434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Monotype Corsiva" panose="03010101010201010101" pitchFamily="66" charset="0"/>
                <a:cs typeface="Arial" pitchFamily="34" charset="0"/>
              </a:rPr>
              <a:t>Словно павлина раскрывшийся хвост.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343434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Monotype Corsiva" panose="03010101010201010101" pitchFamily="66" charset="0"/>
                <a:cs typeface="Arial" pitchFamily="34" charset="0"/>
              </a:rPr>
              <a:t>Ёлка в карманы свои золотые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343434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Monotype Corsiva" panose="03010101010201010101" pitchFamily="66" charset="0"/>
                <a:cs typeface="Arial" pitchFamily="34" charset="0"/>
              </a:rPr>
              <a:t>Спрятала множество разных сластей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343434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Monotype Corsiva" panose="03010101010201010101" pitchFamily="66" charset="0"/>
                <a:cs typeface="Arial" pitchFamily="34" charset="0"/>
              </a:rPr>
              <a:t>И протянула к нам ветки густые,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343434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Monotype Corsiva" panose="03010101010201010101" pitchFamily="66" charset="0"/>
                <a:cs typeface="Arial" pitchFamily="34" charset="0"/>
              </a:rPr>
              <a:t>Словно хозяйка, встречает гостей.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343434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Monotype Corsiva" panose="03010101010201010101" pitchFamily="66" charset="0"/>
                <a:cs typeface="Arial" pitchFamily="34" charset="0"/>
              </a:rPr>
              <a:t>Дерево лучше нигде не найдёшь!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343434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Monotype Corsiva" panose="03010101010201010101" pitchFamily="66" charset="0"/>
                <a:cs typeface="Arial" pitchFamily="34" charset="0"/>
              </a:rPr>
              <a:t>С ёлкой хорошей и праздник хорош!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343434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Monotype Corsiva" panose="03010101010201010101" pitchFamily="66" charset="0"/>
                <a:cs typeface="Arial" pitchFamily="34" charset="0"/>
              </a:rPr>
              <a:t>(О. Высоцкая)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anose="03010101010201010101" pitchFamily="66" charset="0"/>
              <a:cs typeface="Arial" pitchFamily="34" charset="0"/>
            </a:endParaRPr>
          </a:p>
        </p:txBody>
      </p:sp>
      <p:pic>
        <p:nvPicPr>
          <p:cNvPr id="1027" name="Picture 3" descr="http://ideashunter.ru/images/ditto/elka-pic-sma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196752"/>
            <a:ext cx="5282102" cy="4968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690"/>
    </mc:Choice>
    <mc:Fallback>
      <p:transition spd="slow" advTm="22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ownloads\фгт\ш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548681"/>
            <a:ext cx="79208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исследования:  </a:t>
            </a:r>
            <a:endPara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проблема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вырубка лесов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исследования: </a:t>
            </a:r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хвойные 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79630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6754950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7504"/>
    </mc:Choice>
    <mc:Fallback>
      <p:transition spd="slow" advTm="17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ownloads\фгт\ш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-171400"/>
            <a:ext cx="9450796" cy="7029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548680"/>
            <a:ext cx="7632848" cy="6771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привлечь внимание взрослых и детей к проблеме сохранения хвойных деревьев во время новогодних праздников. </a:t>
            </a:r>
          </a:p>
          <a:p>
            <a:pPr algn="ctr"/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457200" indent="-457200" algn="ctr">
              <a:lnSpc>
                <a:spcPct val="150000"/>
              </a:lnSpc>
              <a:buAutoNum type="arabicPeriod"/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литературу по данному вопросу.</a:t>
            </a:r>
          </a:p>
          <a:p>
            <a:pPr marL="457200" indent="-457200" algn="ctr">
              <a:lnSpc>
                <a:spcPct val="150000"/>
              </a:lnSpc>
              <a:buAutoNum type="arabicPeriod"/>
            </a:pPr>
            <a:endParaRPr lang="ru-RU" sz="20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Расширить знания о сибирской сосне,</a:t>
            </a:r>
          </a:p>
          <a:p>
            <a:pPr algn="ctr">
              <a:lnSpc>
                <a:spcPct val="150000"/>
              </a:lnSpc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Узнать о роли хвойных лесов,</a:t>
            </a:r>
          </a:p>
          <a:p>
            <a:pPr algn="ctr">
              <a:lnSpc>
                <a:spcPct val="150000"/>
              </a:lnSpc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Привлечь внимание жителей нашего села к проблеме сохранения хвойных деревьев в период новогодних праздников,</a:t>
            </a:r>
          </a:p>
          <a:p>
            <a:pPr algn="ctr">
              <a:lnSpc>
                <a:spcPct val="150000"/>
              </a:lnSpc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Изготовить елочку своими руками.</a:t>
            </a:r>
          </a:p>
          <a:p>
            <a:endParaRPr lang="ru-RU" sz="20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268619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1024"/>
    </mc:Choice>
    <mc:Fallback>
      <p:transition spd="slow" advTm="31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ya-umni4ka.ru/wp-content/uploads/2012/12/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3999" cy="6957392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sz="3600" b="1" u="sng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Гипотеза исследования:</a:t>
            </a:r>
            <a:br>
              <a:rPr lang="ru-RU" altLang="ru-RU" sz="3600" b="1" u="sng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980729"/>
            <a:ext cx="7499176" cy="4896544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Возможно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вырубка ёлок </a:t>
            </a:r>
          </a:p>
          <a:p>
            <a:pPr marL="0" indent="0" algn="ctr">
              <a:buNone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 нашей местности </a:t>
            </a:r>
          </a:p>
          <a:p>
            <a:pPr marL="0" indent="0" algn="ctr">
              <a:buNone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отрицательно влияет </a:t>
            </a:r>
          </a:p>
          <a:p>
            <a:pPr marL="0" indent="0" algn="ctr">
              <a:buNone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 природу нашего </a:t>
            </a:r>
          </a:p>
          <a:p>
            <a:pPr marL="0" indent="0" algn="ctr">
              <a:buNone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края. Попробуем </a:t>
            </a:r>
          </a:p>
          <a:p>
            <a:pPr marL="0" indent="0" algn="ctr">
              <a:buNone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предложить </a:t>
            </a:r>
          </a:p>
          <a:p>
            <a:pPr marL="0" indent="0" algn="ctr">
              <a:buNone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альтернативу живой </a:t>
            </a:r>
          </a:p>
          <a:p>
            <a:pPr marL="0" indent="0" algn="ctr">
              <a:buNone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ёлке.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824441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5247"/>
    </mc:Choice>
    <mc:Fallback>
      <p:transition spd="slow" advTm="25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ya-umni4ka.ru/wp-content/uploads/2012/12/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3999" cy="6833933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/>
              <a:t>Хвойные леса составляют более трети всех лесов </a:t>
            </a:r>
          </a:p>
          <a:p>
            <a:pPr marL="0" indent="0">
              <a:buNone/>
            </a:pPr>
            <a:r>
              <a:rPr lang="ru-RU" b="1" dirty="0"/>
              <a:t>планеты. Изучив литературу, я </a:t>
            </a:r>
            <a:r>
              <a:rPr lang="ru-RU" b="1" dirty="0" smtClean="0"/>
              <a:t>узнал, </a:t>
            </a:r>
            <a:r>
              <a:rPr lang="ru-RU" b="1" dirty="0"/>
              <a:t>что ель </a:t>
            </a:r>
          </a:p>
          <a:p>
            <a:pPr marL="0" indent="0">
              <a:buNone/>
            </a:pPr>
            <a:r>
              <a:rPr lang="ru-RU" b="1" dirty="0"/>
              <a:t>как любое зеленое растение очищает воздух. К </a:t>
            </a:r>
          </a:p>
          <a:p>
            <a:pPr marL="0" indent="0">
              <a:buNone/>
            </a:pPr>
            <a:r>
              <a:rPr lang="ru-RU" b="1" dirty="0"/>
              <a:t>сожалению, лесные красавицы не могут расти в </a:t>
            </a:r>
          </a:p>
          <a:p>
            <a:pPr marL="0" indent="0">
              <a:buNone/>
            </a:pPr>
            <a:r>
              <a:rPr lang="ru-RU" b="1" dirty="0"/>
              <a:t>городах с грязным воздухом. Менее чувствительна </a:t>
            </a:r>
          </a:p>
          <a:p>
            <a:pPr marL="0" indent="0">
              <a:buNone/>
            </a:pPr>
            <a:r>
              <a:rPr lang="ru-RU" b="1" dirty="0"/>
              <a:t>к загрязнению воздуха голубая ель, именно эту ель </a:t>
            </a:r>
          </a:p>
          <a:p>
            <a:pPr marL="0" indent="0">
              <a:buNone/>
            </a:pPr>
            <a:r>
              <a:rPr lang="ru-RU" b="1" dirty="0"/>
              <a:t>можно увидеть в парках и скверах городов. В </a:t>
            </a:r>
          </a:p>
          <a:p>
            <a:pPr marL="0" indent="0">
              <a:buNone/>
            </a:pPr>
            <a:r>
              <a:rPr lang="ru-RU" b="1" dirty="0"/>
              <a:t>нашем же районе произрастает обычная зеленая </a:t>
            </a:r>
          </a:p>
          <a:p>
            <a:pPr marL="0" indent="0">
              <a:buNone/>
            </a:pPr>
            <a:r>
              <a:rPr lang="ru-RU" b="1" dirty="0"/>
              <a:t>Сибирская ель.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04664"/>
            <a:ext cx="80026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Роль хвойных лесов.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824441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1376"/>
    </mc:Choice>
    <mc:Fallback>
      <p:transition spd="slow" advTm="31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Pictures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74760" cy="6898298"/>
          </a:xfrm>
          <a:prstGeom prst="rect">
            <a:avLst/>
          </a:prstGeom>
          <a:noFill/>
        </p:spPr>
      </p:pic>
      <p:pic>
        <p:nvPicPr>
          <p:cNvPr id="3" name="Picture 3" descr="http://ideashunter.ru/images/ditto/elka-pic-sma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72" y="2420888"/>
            <a:ext cx="3827610" cy="36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8856" y="1196752"/>
            <a:ext cx="42416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Обычай наряжать елку очень давний: ему около двух тысяч лет. Вечнозеленая ель занимала особое место среди всех деревьев. Будучи вечнозеленой, она символизировала жизнь. К зеленым ветвям ели подвешивали яблоки – символ плодородия, яйца – символ развивающейся жизни, орехи – символ божественной воли, наряжали елку игрушками.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564774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1537"/>
    </mc:Choice>
    <mc:Fallback>
      <p:transition spd="slow" advTm="31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ya-umni4ka.ru/wp-content/uploads/2012/12/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1" y="-99392"/>
            <a:ext cx="9201472" cy="6957392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548680"/>
            <a:ext cx="8075240" cy="129614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провели опрос среди обучающихся 2 классов  для того, чтобы установить, сколько людей предпочитает ставить натуральное хвойное дерево; какой вид хвойных пород предпочитается; есть ли те, кто применяет альтернативное украшение и как обойтись без натуральной ёлки. </a:t>
            </a:r>
            <a:b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установить, сколько семей предпочитает ставить натуральное хвойное дерево</a:t>
            </a: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нашего опроса: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551217840"/>
              </p:ext>
            </p:extLst>
          </p:nvPr>
        </p:nvGraphicFramePr>
        <p:xfrm>
          <a:off x="467544" y="1844824"/>
          <a:ext cx="7427169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959899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8986"/>
    </mc:Choice>
    <mc:Fallback>
      <p:transition spd="slow" advTm="28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ownloads\фгт\ш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1966394898"/>
              </p:ext>
            </p:extLst>
          </p:nvPr>
        </p:nvGraphicFramePr>
        <p:xfrm>
          <a:off x="1259632" y="692696"/>
          <a:ext cx="626469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8971464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5919"/>
    </mc:Choice>
    <mc:Fallback>
      <p:transition spd="slow" advTm="25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863</Words>
  <Application>Microsoft Office PowerPoint</Application>
  <PresentationFormat>Экран (4:3)</PresentationFormat>
  <Paragraphs>96</Paragraphs>
  <Slides>17</Slides>
  <Notes>1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Практико-ориентированный проект  </vt:lpstr>
      <vt:lpstr>Слайд 2</vt:lpstr>
      <vt:lpstr>Слайд 3</vt:lpstr>
      <vt:lpstr>Слайд 4</vt:lpstr>
      <vt:lpstr>Гипотеза исследования: </vt:lpstr>
      <vt:lpstr>Слайд 6</vt:lpstr>
      <vt:lpstr>Слайд 7</vt:lpstr>
      <vt:lpstr>Мы провели опрос среди обучающихся 2 классов  для того, чтобы установить, сколько людей предпочитает ставить натуральное хвойное дерево; какой вид хвойных пород предпочитается; есть ли те, кто применяет альтернативное украшение и как обойтись без натуральной ёлки.  Цель: установить, сколько семей предпочитает ставить натуральное хвойное дерево.  Результаты нашего опроса: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</dc:creator>
  <cp:lastModifiedBy>5</cp:lastModifiedBy>
  <cp:revision>91</cp:revision>
  <dcterms:created xsi:type="dcterms:W3CDTF">2014-01-02T13:01:37Z</dcterms:created>
  <dcterms:modified xsi:type="dcterms:W3CDTF">2018-11-01T17:16:25Z</dcterms:modified>
</cp:coreProperties>
</file>