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99"/>
    <a:srgbClr val="71FFC6"/>
    <a:srgbClr val="FF7575"/>
    <a:srgbClr val="FFCCCC"/>
    <a:srgbClr val="FF8181"/>
    <a:srgbClr val="FFA7A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8" descr="wallpaper_19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кругленная прямоугольная выноска 4"/>
          <p:cNvSpPr/>
          <p:nvPr userDrawn="1"/>
        </p:nvSpPr>
        <p:spPr>
          <a:xfrm>
            <a:off x="1214414" y="3929066"/>
            <a:ext cx="4857784" cy="1857388"/>
          </a:xfrm>
          <a:prstGeom prst="wedgeRoundRectCallout">
            <a:avLst>
              <a:gd name="adj1" fmla="val 59428"/>
              <a:gd name="adj2" fmla="val 11902"/>
              <a:gd name="adj3" fmla="val 16667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Выноска-облако 5"/>
          <p:cNvSpPr/>
          <p:nvPr userDrawn="1"/>
        </p:nvSpPr>
        <p:spPr>
          <a:xfrm>
            <a:off x="928662" y="857232"/>
            <a:ext cx="7215238" cy="2357454"/>
          </a:xfrm>
          <a:prstGeom prst="cloudCallout">
            <a:avLst>
              <a:gd name="adj1" fmla="val 28779"/>
              <a:gd name="adj2" fmla="val 67110"/>
            </a:avLst>
          </a:prstGeom>
          <a:solidFill>
            <a:srgbClr val="FFCCCC"/>
          </a:solidFill>
          <a:ln>
            <a:solidFill>
              <a:srgbClr val="FF7575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1438" y="71438"/>
            <a:ext cx="9001125" cy="6715125"/>
          </a:xfrm>
          <a:prstGeom prst="rect">
            <a:avLst/>
          </a:prstGeom>
          <a:noFill/>
          <a:ln w="57150">
            <a:solidFill>
              <a:srgbClr val="00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500174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38603C-ABFD-4C08-B1E0-88B177FBD3E1}" type="datetimeFigureOut">
              <a:rPr lang="ru-RU"/>
              <a:pPr>
                <a:defRPr/>
              </a:pPr>
              <a:t>05.11.2018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4BD46-BA73-4716-8CEA-D08E6A8A73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79C87-83D0-499C-B0E8-86013EE1ADDB}" type="datetimeFigureOut">
              <a:rPr lang="ru-RU"/>
              <a:pPr>
                <a:defRPr/>
              </a:pPr>
              <a:t>05.11.2018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A0EE5-56E9-4039-BF99-3CCBCC20C3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3024C-2E5D-4A4B-A45B-932EE573A3A1}" type="datetimeFigureOut">
              <a:rPr lang="ru-RU"/>
              <a:pPr>
                <a:defRPr/>
              </a:pPr>
              <a:t>05.11.2018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0FC37-B709-40C7-833B-6DB963E1E8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735CD-424F-4B6B-A8D5-C1F73B402F59}" type="datetimeFigureOut">
              <a:rPr lang="ru-RU"/>
              <a:pPr>
                <a:defRPr/>
              </a:pPr>
              <a:t>05.11.2018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1FD5B-BC38-407F-963B-5F313E5EC1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CBB63-479B-491F-B7F8-DCA559EA0579}" type="datetimeFigureOut">
              <a:rPr lang="ru-RU"/>
              <a:pPr>
                <a:defRPr/>
              </a:pPr>
              <a:t>05.11.2018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888C6-08AE-4BE1-97C3-1B209EBE08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87407-F3F7-4EDE-A763-CDA41722B683}" type="datetimeFigureOut">
              <a:rPr lang="ru-RU"/>
              <a:pPr>
                <a:defRPr/>
              </a:pPr>
              <a:t>05.11.2018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A9D08-1116-4320-99F3-41DAA2E4E9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07607-4DB4-43B7-8333-3B02343B3145}" type="datetimeFigureOut">
              <a:rPr lang="ru-RU"/>
              <a:pPr>
                <a:defRPr/>
              </a:pPr>
              <a:t>05.11.2018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697B7-BA1C-42A5-81ED-50F89D8AFA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827F6-A634-464F-B5DF-4D4640519B3D}" type="datetimeFigureOut">
              <a:rPr lang="ru-RU"/>
              <a:pPr>
                <a:defRPr/>
              </a:pPr>
              <a:t>05.11.2018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CD096-5B9D-4614-B5A9-18B0E8FADC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AF1B9-026F-49A1-BB0C-B0F0FA3F6517}" type="datetimeFigureOut">
              <a:rPr lang="ru-RU"/>
              <a:pPr>
                <a:defRPr/>
              </a:pPr>
              <a:t>05.11.2018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A6658-AA76-4DDD-9D6C-12565F7DB4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268DC-44FF-4014-9014-47264B99CBB6}" type="datetimeFigureOut">
              <a:rPr lang="ru-RU"/>
              <a:pPr>
                <a:defRPr/>
              </a:pPr>
              <a:t>05.11.2018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A732F-0AB7-4143-AF6B-80F4460D25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92ABD-48A3-43D2-BBF0-B1EEFD5C8724}" type="datetimeFigureOut">
              <a:rPr lang="ru-RU"/>
              <a:pPr>
                <a:defRPr/>
              </a:pPr>
              <a:t>05.11.2018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87508-D004-4443-91F2-F9D2BC831A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8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28596" y="357166"/>
            <a:ext cx="8286808" cy="114300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29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0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EC3DFED-DBE8-4B82-A76B-9BAB124530EE}" type="datetimeFigureOut">
              <a:rPr lang="ru-RU"/>
              <a:pPr>
                <a:defRPr/>
              </a:pPr>
              <a:t>05.11.2018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A251229-5782-4841-91B4-B874AD94EE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14282" y="214290"/>
            <a:ext cx="8715436" cy="6500858"/>
          </a:xfrm>
          <a:prstGeom prst="rect">
            <a:avLst/>
          </a:prstGeom>
          <a:noFill/>
          <a:ln w="76200">
            <a:solidFill>
              <a:srgbClr val="FF818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1143000" y="1071563"/>
            <a:ext cx="7343775" cy="1571625"/>
          </a:xfrm>
        </p:spPr>
        <p:txBody>
          <a:bodyPr/>
          <a:lstStyle/>
          <a:p>
            <a:pPr eaLnBrk="1" hangingPunct="1"/>
            <a:r>
              <a:rPr lang="ru-RU" dirty="0" smtClean="0"/>
              <a:t>Опытно-экспериментальная работа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4700588" cy="17526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i="1" dirty="0" smtClean="0">
                <a:solidFill>
                  <a:schemeClr val="tx1"/>
                </a:solidFill>
              </a:rPr>
              <a:t>«Чудо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i="1" dirty="0" smtClean="0">
                <a:solidFill>
                  <a:schemeClr val="tx1"/>
                </a:solidFill>
              </a:rPr>
              <a:t>фрукт»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600" b="1" i="1" dirty="0" smtClean="0">
                <a:solidFill>
                  <a:schemeClr val="tx1"/>
                </a:solidFill>
              </a:rPr>
              <a:t>Выполнила </a:t>
            </a:r>
            <a:r>
              <a:rPr lang="ru-RU" sz="1600" b="1" i="1" smtClean="0">
                <a:solidFill>
                  <a:schemeClr val="tx1"/>
                </a:solidFill>
              </a:rPr>
              <a:t>ученица 3 </a:t>
            </a:r>
            <a:r>
              <a:rPr lang="ru-RU" sz="1600" b="1" i="1" dirty="0" smtClean="0">
                <a:solidFill>
                  <a:schemeClr val="tx1"/>
                </a:solidFill>
              </a:rPr>
              <a:t>В класса: Бирюкова Арина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600" b="1" i="1" dirty="0" smtClean="0">
                <a:solidFill>
                  <a:schemeClr val="tx1"/>
                </a:solidFill>
              </a:rPr>
              <a:t>Руководитель: Соловьева Е.В.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Апельсин – удивительно вкусный и полезный продукт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Сок из апельсина  утоляет жажду при лихорадке, возбуждает аппетит.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выводит из организма токсины и продукты распада,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нормализует артериальное давление,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защищает от некоторых видов рака,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поддерживает давление на необходимом уровне, не дает ему повышаться,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обладает </a:t>
            </a:r>
            <a:r>
              <a:rPr lang="ru-RU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иммуноукрепляющим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и тонизирующим действием, повышает выносливость организма, улучшает работу пищеварительной системы и активизирует клетки головного мозга.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Вывод: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 убедилась в том, что  в пористой кожуре апельсина, поры заполнены воздухом, который и не даёт ему утонуть. Кроме того, воздух имеется и под кожурой. Вес апельсина, лишённого кожуры, естественно не даёт ему всплыть.</a:t>
            </a:r>
          </a:p>
          <a:p>
            <a:pPr>
              <a:buNone/>
            </a:pPr>
            <a:endParaRPr lang="ru-RU" sz="3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Гипотеза:</a:t>
            </a:r>
            <a:endParaRPr lang="ru-RU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solidFill>
              <a:srgbClr val="00B0F0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Если не очищенный апельсин бросить в воду, он останется на поверхности, а очищенный от кожуры апельсин утонет в воде.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49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Объект исследования:</a:t>
            </a:r>
            <a:endParaRPr lang="ru-RU" sz="49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716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плавучесть предметов на воде</a:t>
            </a:r>
            <a:endParaRPr lang="ru-RU" sz="4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59832" y="3809108"/>
            <a:ext cx="4269069" cy="265709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49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Предмет исследования:</a:t>
            </a:r>
            <a:endParaRPr lang="ru-RU" sz="49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716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ru-RU" sz="4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очищенный и 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ru-RU" sz="4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неочищенный апельсины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6016" y="3429000"/>
            <a:ext cx="3200176" cy="300039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900" b="1" i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endParaRPr lang="ru-RU" sz="490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600200"/>
            <a:ext cx="7972452" cy="482917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ru-RU" sz="4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Выяснить, почему неочищенный апельсин не тонет в воде.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49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49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ru-RU" dirty="0" smtClean="0"/>
          </a:p>
          <a:p>
            <a:r>
              <a:rPr lang="ru-RU" sz="4800" b="1" dirty="0" smtClean="0">
                <a:solidFill>
                  <a:schemeClr val="tx2"/>
                </a:solidFill>
              </a:rPr>
              <a:t> </a:t>
            </a:r>
            <a:r>
              <a:rPr lang="ru-RU" sz="4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Изучить различные  источники информации.</a:t>
            </a:r>
          </a:p>
          <a:p>
            <a:pPr lvl="0"/>
            <a:r>
              <a:rPr lang="ru-RU" sz="4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Собрать сведения об апельсинах.</a:t>
            </a:r>
          </a:p>
          <a:p>
            <a:r>
              <a:rPr lang="ru-RU" sz="4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Провести эксперимент по данному вопросу.</a:t>
            </a:r>
            <a:endParaRPr lang="ru-RU" sz="47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49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Методы исследования:</a:t>
            </a:r>
            <a:endParaRPr lang="ru-RU" sz="49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изучение литературы и интернет ресурсов,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наблюдение,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эксперимент,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обобщение полученных данных.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9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Апельсин-это….</a:t>
            </a:r>
            <a:endParaRPr lang="ru-RU" sz="49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5"/>
            <a:ext cx="8229600" cy="135732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ru-RU" sz="47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 bwMode="auto">
          <a:xfrm>
            <a:off x="609600" y="1752600"/>
            <a:ext cx="3105144" cy="2676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47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1472" y="2571744"/>
            <a:ext cx="79296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ечнозелёное плодовое дерево рода цитрус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</a:p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714348" y="3857628"/>
            <a:ext cx="735811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апельсине содержатся витамины А, В1, В2, РР и микроэлементы магний, фосфор, натрий, калий, кальций и железо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знаете ли вы, что:</a:t>
            </a:r>
            <a:b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В Афганистане апельсины повсеместно используются как приправа к большинству блюд, сок апельсина выжимается прямо в тарелку для того, чтобы жир усваивался организмом проще.</a:t>
            </a:r>
          </a:p>
          <a:p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2. На Ямайке хозяйки протирают полы своих жилищ половинками апельсина; слесари и механики с его помощью удаляют жир и масло с рук.</a:t>
            </a:r>
          </a:p>
          <a:p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3. В Испании около 40000000 апельсиновых деревьев.</a:t>
            </a:r>
          </a:p>
          <a:p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4. В Швейцарии их подают к столу в сахаре и взбитых сливках.</a:t>
            </a:r>
          </a:p>
          <a:p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5. Многие европейцы употребляют их в пищу с помощью вилки и ножа.</a:t>
            </a:r>
          </a:p>
          <a:p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6. В Европе есть апельсиновое дерево с возрастом четыреста девяносто девять лет.</a:t>
            </a:r>
          </a:p>
          <a:p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7. От ударов молнией погибает такое же количество апельсиновых деревьев, как от вредителей и болезней.</a:t>
            </a:r>
          </a:p>
          <a:p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374</Words>
  <Application>Microsoft Office PowerPoint</Application>
  <PresentationFormat>Экран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Опытно-экспериментальная работа</vt:lpstr>
      <vt:lpstr> Гипотеза:</vt:lpstr>
      <vt:lpstr> Объект исследования:</vt:lpstr>
      <vt:lpstr> Предмет исследования:</vt:lpstr>
      <vt:lpstr>Цель:</vt:lpstr>
      <vt:lpstr> Задачи:</vt:lpstr>
      <vt:lpstr> Методы исследования:</vt:lpstr>
      <vt:lpstr>Апельсин-это….</vt:lpstr>
      <vt:lpstr>А знаете ли вы, что: </vt:lpstr>
      <vt:lpstr>Апельсин – удивительно вкусный и полезный продукт</vt:lpstr>
      <vt:lpstr>Вывод: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Corowina</dc:creator>
  <cp:lastModifiedBy>5</cp:lastModifiedBy>
  <cp:revision>56</cp:revision>
  <dcterms:created xsi:type="dcterms:W3CDTF">2013-02-09T17:45:17Z</dcterms:created>
  <dcterms:modified xsi:type="dcterms:W3CDTF">2018-11-05T10:25:29Z</dcterms:modified>
</cp:coreProperties>
</file>